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73" r:id="rId5"/>
    <p:sldId id="299" r:id="rId6"/>
    <p:sldId id="319" r:id="rId7"/>
    <p:sldId id="430" r:id="rId8"/>
    <p:sldId id="436" r:id="rId9"/>
    <p:sldId id="301" r:id="rId10"/>
    <p:sldId id="350" r:id="rId11"/>
    <p:sldId id="317" r:id="rId12"/>
    <p:sldId id="289" r:id="rId13"/>
    <p:sldId id="306" r:id="rId14"/>
    <p:sldId id="307" r:id="rId15"/>
    <p:sldId id="359" r:id="rId16"/>
    <p:sldId id="345" r:id="rId17"/>
    <p:sldId id="420" r:id="rId18"/>
    <p:sldId id="371" r:id="rId19"/>
    <p:sldId id="372" r:id="rId20"/>
    <p:sldId id="404" r:id="rId21"/>
    <p:sldId id="354" r:id="rId22"/>
    <p:sldId id="424" r:id="rId23"/>
    <p:sldId id="412" r:id="rId24"/>
    <p:sldId id="349" r:id="rId25"/>
    <p:sldId id="434" r:id="rId26"/>
    <p:sldId id="405" r:id="rId27"/>
    <p:sldId id="429" r:id="rId28"/>
    <p:sldId id="417" r:id="rId29"/>
    <p:sldId id="411" r:id="rId30"/>
    <p:sldId id="416" r:id="rId31"/>
    <p:sldId id="403" r:id="rId32"/>
    <p:sldId id="418" r:id="rId33"/>
    <p:sldId id="419" r:id="rId34"/>
    <p:sldId id="433" r:id="rId35"/>
    <p:sldId id="400" r:id="rId36"/>
    <p:sldId id="421" r:id="rId37"/>
    <p:sldId id="387" r:id="rId38"/>
    <p:sldId id="388" r:id="rId39"/>
    <p:sldId id="389" r:id="rId40"/>
    <p:sldId id="390" r:id="rId41"/>
    <p:sldId id="352" r:id="rId42"/>
    <p:sldId id="422" r:id="rId43"/>
    <p:sldId id="396" r:id="rId44"/>
    <p:sldId id="393" r:id="rId45"/>
    <p:sldId id="394" r:id="rId46"/>
    <p:sldId id="395" r:id="rId47"/>
    <p:sldId id="360" r:id="rId48"/>
    <p:sldId id="275" r:id="rId49"/>
    <p:sldId id="401" r:id="rId50"/>
  </p:sldIdLst>
  <p:sldSz cx="9144000" cy="5715000" type="screen16x10"/>
  <p:notesSz cx="9144000" cy="5715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001697-5721-C942-9287-54750D51B3B7}">
          <p14:sldIdLst>
            <p14:sldId id="273"/>
            <p14:sldId id="299"/>
            <p14:sldId id="319"/>
            <p14:sldId id="430"/>
            <p14:sldId id="436"/>
            <p14:sldId id="301"/>
            <p14:sldId id="350"/>
            <p14:sldId id="317"/>
            <p14:sldId id="289"/>
            <p14:sldId id="306"/>
            <p14:sldId id="307"/>
            <p14:sldId id="359"/>
            <p14:sldId id="345"/>
            <p14:sldId id="420"/>
            <p14:sldId id="371"/>
            <p14:sldId id="372"/>
            <p14:sldId id="404"/>
            <p14:sldId id="354"/>
            <p14:sldId id="424"/>
            <p14:sldId id="412"/>
            <p14:sldId id="349"/>
            <p14:sldId id="434"/>
            <p14:sldId id="405"/>
            <p14:sldId id="429"/>
            <p14:sldId id="417"/>
            <p14:sldId id="411"/>
            <p14:sldId id="416"/>
            <p14:sldId id="403"/>
            <p14:sldId id="418"/>
            <p14:sldId id="419"/>
            <p14:sldId id="433"/>
            <p14:sldId id="400"/>
            <p14:sldId id="421"/>
            <p14:sldId id="387"/>
            <p14:sldId id="388"/>
            <p14:sldId id="389"/>
            <p14:sldId id="390"/>
            <p14:sldId id="352"/>
          </p14:sldIdLst>
        </p14:section>
        <p14:section name="Untitled Section" id="{56E49122-F66E-254A-83A9-781E8E78919E}">
          <p14:sldIdLst>
            <p14:sldId id="422"/>
            <p14:sldId id="396"/>
            <p14:sldId id="393"/>
            <p14:sldId id="394"/>
            <p14:sldId id="395"/>
            <p14:sldId id="360"/>
            <p14:sldId id="275"/>
            <p14:sldId id="4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45B117-E096-E446-9E7E-0C6C27BB4C7F}" v="611" dt="2025-02-18T10:48:16.4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27"/>
    <p:restoredTop sz="95694"/>
  </p:normalViewPr>
  <p:slideViewPr>
    <p:cSldViewPr snapToGrid="0">
      <p:cViewPr>
        <p:scale>
          <a:sx n="113" d="100"/>
          <a:sy n="113" d="100"/>
        </p:scale>
        <p:origin x="2544" y="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1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26" d="100"/>
          <a:sy n="126" d="100"/>
        </p:scale>
        <p:origin x="2160" y="2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002DD7-3486-0544-A39D-1A45030ABB6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91EED72B-CE8F-6048-9D14-3783E98B12F4}">
      <dgm:prSet phldrT="[Text]" custT="1"/>
      <dgm:spPr/>
      <dgm:t>
        <a:bodyPr/>
        <a:lstStyle/>
        <a:p>
          <a:r>
            <a:rPr lang="en-GB" sz="1800">
              <a:latin typeface="Aharoni" panose="02010803020104030203" pitchFamily="2" charset="-79"/>
              <a:cs typeface="Aharoni" panose="02010803020104030203" pitchFamily="2" charset="-79"/>
            </a:rPr>
            <a:t>Introduction</a:t>
          </a:r>
          <a:endParaRPr lang="en-GB" sz="18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3AD2E81B-18F7-4F4B-B5CD-CFADE7B78F76}" type="parTrans" cxnId="{76988F3A-E02E-034B-8305-A4BA789E6178}">
      <dgm:prSet/>
      <dgm:spPr/>
      <dgm:t>
        <a:bodyPr/>
        <a:lstStyle/>
        <a:p>
          <a:endParaRPr lang="en-GB"/>
        </a:p>
      </dgm:t>
    </dgm:pt>
    <dgm:pt modelId="{E7C0A52F-1BFD-4B44-8747-926038D3F62A}" type="sibTrans" cxnId="{76988F3A-E02E-034B-8305-A4BA789E6178}">
      <dgm:prSet/>
      <dgm:spPr/>
      <dgm:t>
        <a:bodyPr/>
        <a:lstStyle/>
        <a:p>
          <a:endParaRPr lang="en-GB" sz="1400"/>
        </a:p>
      </dgm:t>
    </dgm:pt>
    <dgm:pt modelId="{6DAE8111-DC85-DA45-8E96-E8E11F92A4AE}">
      <dgm:prSet phldrT="[Text]" custT="1"/>
      <dgm:spPr/>
      <dgm:t>
        <a:bodyPr/>
        <a:lstStyle/>
        <a:p>
          <a:r>
            <a:rPr lang="en-GB" sz="1800" dirty="0">
              <a:latin typeface="Aharoni" panose="02010803020104030203" pitchFamily="2" charset="-79"/>
              <a:cs typeface="Aharoni" panose="02010803020104030203" pitchFamily="2" charset="-79"/>
            </a:rPr>
            <a:t>Research Goal</a:t>
          </a:r>
        </a:p>
      </dgm:t>
    </dgm:pt>
    <dgm:pt modelId="{9A97974E-3B5D-C348-BA0D-C8D719E1E0B1}" type="parTrans" cxnId="{E7ADD3F4-181F-D94E-A837-B6A8454A4D2D}">
      <dgm:prSet/>
      <dgm:spPr/>
      <dgm:t>
        <a:bodyPr/>
        <a:lstStyle/>
        <a:p>
          <a:endParaRPr lang="en-GB"/>
        </a:p>
      </dgm:t>
    </dgm:pt>
    <dgm:pt modelId="{35179A32-55C1-DE43-9EAD-E303C947E8D7}" type="sibTrans" cxnId="{E7ADD3F4-181F-D94E-A837-B6A8454A4D2D}">
      <dgm:prSet/>
      <dgm:spPr/>
      <dgm:t>
        <a:bodyPr/>
        <a:lstStyle/>
        <a:p>
          <a:endParaRPr lang="en-GB"/>
        </a:p>
      </dgm:t>
    </dgm:pt>
    <dgm:pt modelId="{14AA611C-4DFC-6747-BBF5-F63A2818E986}">
      <dgm:prSet phldrT="[Text]" custT="1"/>
      <dgm:spPr/>
      <dgm:t>
        <a:bodyPr/>
        <a:lstStyle/>
        <a:p>
          <a:r>
            <a:rPr lang="en-GB" sz="1800" dirty="0">
              <a:latin typeface="Aharoni" panose="02010803020104030203" pitchFamily="2" charset="-79"/>
              <a:cs typeface="Aharoni" panose="02010803020104030203" pitchFamily="2" charset="-79"/>
            </a:rPr>
            <a:t>Current Result </a:t>
          </a:r>
        </a:p>
      </dgm:t>
    </dgm:pt>
    <dgm:pt modelId="{AA1E4768-D6F1-574D-9613-D59255B1DEC3}" type="parTrans" cxnId="{463B8470-7394-3E4B-940E-97F4E02923CD}">
      <dgm:prSet/>
      <dgm:spPr/>
      <dgm:t>
        <a:bodyPr/>
        <a:lstStyle/>
        <a:p>
          <a:endParaRPr lang="en-GB"/>
        </a:p>
      </dgm:t>
    </dgm:pt>
    <dgm:pt modelId="{AC573DC0-8F31-2449-8A1B-4C838977B6E3}" type="sibTrans" cxnId="{463B8470-7394-3E4B-940E-97F4E02923CD}">
      <dgm:prSet/>
      <dgm:spPr/>
      <dgm:t>
        <a:bodyPr/>
        <a:lstStyle/>
        <a:p>
          <a:endParaRPr lang="en-GB"/>
        </a:p>
      </dgm:t>
    </dgm:pt>
    <dgm:pt modelId="{0DD062CE-6A86-1C48-A0FA-8D577DEC4945}">
      <dgm:prSet phldrT="[Text]" custT="1"/>
      <dgm:spPr/>
      <dgm:t>
        <a:bodyPr/>
        <a:lstStyle/>
        <a:p>
          <a:r>
            <a:rPr lang="en-GB" sz="1800" dirty="0">
              <a:latin typeface="Aharoni" panose="02010803020104030203" pitchFamily="2" charset="-79"/>
              <a:cs typeface="Aharoni" panose="02010803020104030203" pitchFamily="2" charset="-79"/>
            </a:rPr>
            <a:t>Data</a:t>
          </a:r>
        </a:p>
      </dgm:t>
    </dgm:pt>
    <dgm:pt modelId="{FF120978-8E5E-2046-93B4-DECC914A512E}" type="parTrans" cxnId="{FC4A6E83-AC4C-4746-9707-74000C86BC09}">
      <dgm:prSet/>
      <dgm:spPr/>
      <dgm:t>
        <a:bodyPr/>
        <a:lstStyle/>
        <a:p>
          <a:endParaRPr lang="en-GB"/>
        </a:p>
      </dgm:t>
    </dgm:pt>
    <dgm:pt modelId="{75C29654-3F9A-024D-9F3C-D4777BAEBC17}" type="sibTrans" cxnId="{FC4A6E83-AC4C-4746-9707-74000C86BC09}">
      <dgm:prSet/>
      <dgm:spPr/>
      <dgm:t>
        <a:bodyPr/>
        <a:lstStyle/>
        <a:p>
          <a:endParaRPr lang="en-GB"/>
        </a:p>
      </dgm:t>
    </dgm:pt>
    <dgm:pt modelId="{DCA3BD62-1D56-254D-AB05-64CFA7556F7F}">
      <dgm:prSet custT="1"/>
      <dgm:spPr/>
      <dgm:t>
        <a:bodyPr/>
        <a:lstStyle/>
        <a:p>
          <a:r>
            <a:rPr lang="en-US" sz="1800" dirty="0">
              <a:latin typeface="Aharoni" panose="02010803020104030203" pitchFamily="2" charset="-79"/>
              <a:cs typeface="Aharoni" panose="02010803020104030203" pitchFamily="2" charset="-79"/>
            </a:rPr>
            <a:t>Q &amp; A</a:t>
          </a:r>
        </a:p>
      </dgm:t>
    </dgm:pt>
    <dgm:pt modelId="{809E3C81-99A0-024F-BCAD-2F75CD399826}" type="parTrans" cxnId="{483C42B9-0644-0947-BCFB-1D202825931D}">
      <dgm:prSet/>
      <dgm:spPr/>
      <dgm:t>
        <a:bodyPr/>
        <a:lstStyle/>
        <a:p>
          <a:endParaRPr lang="en-US"/>
        </a:p>
      </dgm:t>
    </dgm:pt>
    <dgm:pt modelId="{078A7E40-343A-2642-837C-AF91C882F4EF}" type="sibTrans" cxnId="{483C42B9-0644-0947-BCFB-1D202825931D}">
      <dgm:prSet/>
      <dgm:spPr/>
      <dgm:t>
        <a:bodyPr/>
        <a:lstStyle/>
        <a:p>
          <a:endParaRPr lang="en-US"/>
        </a:p>
      </dgm:t>
    </dgm:pt>
    <dgm:pt modelId="{23CDCE07-6671-F044-9247-0F84ECF8A36D}">
      <dgm:prSet custT="1"/>
      <dgm:spPr/>
      <dgm:t>
        <a:bodyPr/>
        <a:lstStyle/>
        <a:p>
          <a:r>
            <a:rPr lang="en-US" sz="1800" dirty="0">
              <a:latin typeface="Aharoni" panose="02010803020104030203" pitchFamily="2" charset="-79"/>
              <a:cs typeface="Aharoni" panose="02010803020104030203" pitchFamily="2" charset="-79"/>
            </a:rPr>
            <a:t>Methodology </a:t>
          </a:r>
        </a:p>
      </dgm:t>
    </dgm:pt>
    <dgm:pt modelId="{B2744EFC-51C6-E14F-8C81-CCDBA7B3F119}" type="parTrans" cxnId="{6B4885B9-7E70-C543-AD11-093CC5249EBF}">
      <dgm:prSet/>
      <dgm:spPr/>
      <dgm:t>
        <a:bodyPr/>
        <a:lstStyle/>
        <a:p>
          <a:endParaRPr lang="en-US"/>
        </a:p>
      </dgm:t>
    </dgm:pt>
    <dgm:pt modelId="{6EE42B06-62B6-0741-9783-6005C3E9F98B}" type="sibTrans" cxnId="{6B4885B9-7E70-C543-AD11-093CC5249EBF}">
      <dgm:prSet/>
      <dgm:spPr/>
      <dgm:t>
        <a:bodyPr/>
        <a:lstStyle/>
        <a:p>
          <a:endParaRPr lang="en-US"/>
        </a:p>
      </dgm:t>
    </dgm:pt>
    <dgm:pt modelId="{38E94412-4DBB-0043-A672-0B563A6125DB}" type="pres">
      <dgm:prSet presAssocID="{B9002DD7-3486-0544-A39D-1A45030ABB6F}" presName="Name0" presStyleCnt="0">
        <dgm:presLayoutVars>
          <dgm:chMax val="7"/>
          <dgm:chPref val="7"/>
          <dgm:dir/>
        </dgm:presLayoutVars>
      </dgm:prSet>
      <dgm:spPr/>
    </dgm:pt>
    <dgm:pt modelId="{571EE3B3-5291-C046-8E20-F49D1E4B7755}" type="pres">
      <dgm:prSet presAssocID="{B9002DD7-3486-0544-A39D-1A45030ABB6F}" presName="Name1" presStyleCnt="0"/>
      <dgm:spPr/>
    </dgm:pt>
    <dgm:pt modelId="{D70ED506-33EB-0A4C-8181-860A8014C3E4}" type="pres">
      <dgm:prSet presAssocID="{B9002DD7-3486-0544-A39D-1A45030ABB6F}" presName="cycle" presStyleCnt="0"/>
      <dgm:spPr/>
    </dgm:pt>
    <dgm:pt modelId="{A76D40C8-7B8B-5743-82C7-D22DC2674010}" type="pres">
      <dgm:prSet presAssocID="{B9002DD7-3486-0544-A39D-1A45030ABB6F}" presName="srcNode" presStyleLbl="node1" presStyleIdx="0" presStyleCnt="6"/>
      <dgm:spPr/>
    </dgm:pt>
    <dgm:pt modelId="{B8589993-5C55-F940-A642-E9FE7F942FB0}" type="pres">
      <dgm:prSet presAssocID="{B9002DD7-3486-0544-A39D-1A45030ABB6F}" presName="conn" presStyleLbl="parChTrans1D2" presStyleIdx="0" presStyleCnt="1"/>
      <dgm:spPr/>
    </dgm:pt>
    <dgm:pt modelId="{CCF736B2-D6B9-1E41-8E5F-1C4593DA9FEA}" type="pres">
      <dgm:prSet presAssocID="{B9002DD7-3486-0544-A39D-1A45030ABB6F}" presName="extraNode" presStyleLbl="node1" presStyleIdx="0" presStyleCnt="6"/>
      <dgm:spPr/>
    </dgm:pt>
    <dgm:pt modelId="{B055D8E0-677A-424A-BDBA-0F1DF03BC274}" type="pres">
      <dgm:prSet presAssocID="{B9002DD7-3486-0544-A39D-1A45030ABB6F}" presName="dstNode" presStyleLbl="node1" presStyleIdx="0" presStyleCnt="6"/>
      <dgm:spPr/>
    </dgm:pt>
    <dgm:pt modelId="{D1D4647A-6D54-4844-A870-85524A97B6F4}" type="pres">
      <dgm:prSet presAssocID="{91EED72B-CE8F-6048-9D14-3783E98B12F4}" presName="text_1" presStyleLbl="node1" presStyleIdx="0" presStyleCnt="6">
        <dgm:presLayoutVars>
          <dgm:bulletEnabled val="1"/>
        </dgm:presLayoutVars>
      </dgm:prSet>
      <dgm:spPr/>
    </dgm:pt>
    <dgm:pt modelId="{E7FA5F2E-0AC2-6B44-AD45-E29E348B895F}" type="pres">
      <dgm:prSet presAssocID="{91EED72B-CE8F-6048-9D14-3783E98B12F4}" presName="accent_1" presStyleCnt="0"/>
      <dgm:spPr/>
    </dgm:pt>
    <dgm:pt modelId="{8E0696A0-F87F-864F-9259-F8BA67A2F3FB}" type="pres">
      <dgm:prSet presAssocID="{91EED72B-CE8F-6048-9D14-3783E98B12F4}" presName="accentRepeatNode" presStyleLbl="solidFgAcc1" presStyleIdx="0" presStyleCnt="6"/>
      <dgm:spPr/>
    </dgm:pt>
    <dgm:pt modelId="{D7375CE1-B54E-7747-BDFE-DC2DF179097A}" type="pres">
      <dgm:prSet presAssocID="{6DAE8111-DC85-DA45-8E96-E8E11F92A4AE}" presName="text_2" presStyleLbl="node1" presStyleIdx="1" presStyleCnt="6">
        <dgm:presLayoutVars>
          <dgm:bulletEnabled val="1"/>
        </dgm:presLayoutVars>
      </dgm:prSet>
      <dgm:spPr/>
    </dgm:pt>
    <dgm:pt modelId="{C32952B3-09FD-464B-AEA3-39EF60ABE7A8}" type="pres">
      <dgm:prSet presAssocID="{6DAE8111-DC85-DA45-8E96-E8E11F92A4AE}" presName="accent_2" presStyleCnt="0"/>
      <dgm:spPr/>
    </dgm:pt>
    <dgm:pt modelId="{18852671-1E07-B04C-B2C7-7C8F9AF4EDED}" type="pres">
      <dgm:prSet presAssocID="{6DAE8111-DC85-DA45-8E96-E8E11F92A4AE}" presName="accentRepeatNode" presStyleLbl="solidFgAcc1" presStyleIdx="1" presStyleCnt="6"/>
      <dgm:spPr/>
    </dgm:pt>
    <dgm:pt modelId="{263B1986-5E1D-D44D-A09F-C63948A51A41}" type="pres">
      <dgm:prSet presAssocID="{23CDCE07-6671-F044-9247-0F84ECF8A36D}" presName="text_3" presStyleLbl="node1" presStyleIdx="2" presStyleCnt="6">
        <dgm:presLayoutVars>
          <dgm:bulletEnabled val="1"/>
        </dgm:presLayoutVars>
      </dgm:prSet>
      <dgm:spPr/>
    </dgm:pt>
    <dgm:pt modelId="{A84D614F-99B5-F846-AE74-C8E1D4F60DA8}" type="pres">
      <dgm:prSet presAssocID="{23CDCE07-6671-F044-9247-0F84ECF8A36D}" presName="accent_3" presStyleCnt="0"/>
      <dgm:spPr/>
    </dgm:pt>
    <dgm:pt modelId="{198DABD9-3BC8-684F-ADD5-DAD8EA049979}" type="pres">
      <dgm:prSet presAssocID="{23CDCE07-6671-F044-9247-0F84ECF8A36D}" presName="accentRepeatNode" presStyleLbl="solidFgAcc1" presStyleIdx="2" presStyleCnt="6"/>
      <dgm:spPr/>
    </dgm:pt>
    <dgm:pt modelId="{B75A4645-7F06-FC41-A1A1-FBB568836532}" type="pres">
      <dgm:prSet presAssocID="{0DD062CE-6A86-1C48-A0FA-8D577DEC4945}" presName="text_4" presStyleLbl="node1" presStyleIdx="3" presStyleCnt="6">
        <dgm:presLayoutVars>
          <dgm:bulletEnabled val="1"/>
        </dgm:presLayoutVars>
      </dgm:prSet>
      <dgm:spPr/>
    </dgm:pt>
    <dgm:pt modelId="{6B134324-4D9E-D741-98F4-2F237F4967D5}" type="pres">
      <dgm:prSet presAssocID="{0DD062CE-6A86-1C48-A0FA-8D577DEC4945}" presName="accent_4" presStyleCnt="0"/>
      <dgm:spPr/>
    </dgm:pt>
    <dgm:pt modelId="{14EFE481-1319-A24A-A8A7-888EBAABF672}" type="pres">
      <dgm:prSet presAssocID="{0DD062CE-6A86-1C48-A0FA-8D577DEC4945}" presName="accentRepeatNode" presStyleLbl="solidFgAcc1" presStyleIdx="3" presStyleCnt="6"/>
      <dgm:spPr/>
    </dgm:pt>
    <dgm:pt modelId="{D10FE822-99A1-0C49-9C9E-F60C7B6D6E3A}" type="pres">
      <dgm:prSet presAssocID="{14AA611C-4DFC-6747-BBF5-F63A2818E986}" presName="text_5" presStyleLbl="node1" presStyleIdx="4" presStyleCnt="6">
        <dgm:presLayoutVars>
          <dgm:bulletEnabled val="1"/>
        </dgm:presLayoutVars>
      </dgm:prSet>
      <dgm:spPr/>
    </dgm:pt>
    <dgm:pt modelId="{F881E9D5-3DC9-FB40-A7F5-222B44792465}" type="pres">
      <dgm:prSet presAssocID="{14AA611C-4DFC-6747-BBF5-F63A2818E986}" presName="accent_5" presStyleCnt="0"/>
      <dgm:spPr/>
    </dgm:pt>
    <dgm:pt modelId="{BA4FED03-EFE1-F643-BA45-0604F2F3657B}" type="pres">
      <dgm:prSet presAssocID="{14AA611C-4DFC-6747-BBF5-F63A2818E986}" presName="accentRepeatNode" presStyleLbl="solidFgAcc1" presStyleIdx="4" presStyleCnt="6"/>
      <dgm:spPr/>
    </dgm:pt>
    <dgm:pt modelId="{15DF92B5-7D1E-3E45-9613-FB7E0FAE8C52}" type="pres">
      <dgm:prSet presAssocID="{DCA3BD62-1D56-254D-AB05-64CFA7556F7F}" presName="text_6" presStyleLbl="node1" presStyleIdx="5" presStyleCnt="6">
        <dgm:presLayoutVars>
          <dgm:bulletEnabled val="1"/>
        </dgm:presLayoutVars>
      </dgm:prSet>
      <dgm:spPr/>
    </dgm:pt>
    <dgm:pt modelId="{3ACCEFB8-6072-194E-88FB-0DE2B16EF229}" type="pres">
      <dgm:prSet presAssocID="{DCA3BD62-1D56-254D-AB05-64CFA7556F7F}" presName="accent_6" presStyleCnt="0"/>
      <dgm:spPr/>
    </dgm:pt>
    <dgm:pt modelId="{CE89E456-800C-E54B-9E2F-3AAD27BF7FC8}" type="pres">
      <dgm:prSet presAssocID="{DCA3BD62-1D56-254D-AB05-64CFA7556F7F}" presName="accentRepeatNode" presStyleLbl="solidFgAcc1" presStyleIdx="5" presStyleCnt="6"/>
      <dgm:spPr/>
    </dgm:pt>
  </dgm:ptLst>
  <dgm:cxnLst>
    <dgm:cxn modelId="{76988F3A-E02E-034B-8305-A4BA789E6178}" srcId="{B9002DD7-3486-0544-A39D-1A45030ABB6F}" destId="{91EED72B-CE8F-6048-9D14-3783E98B12F4}" srcOrd="0" destOrd="0" parTransId="{3AD2E81B-18F7-4F4B-B5CD-CFADE7B78F76}" sibTransId="{E7C0A52F-1BFD-4B44-8747-926038D3F62A}"/>
    <dgm:cxn modelId="{2C2D933A-653C-D544-9B64-C19D82591C7D}" type="presOf" srcId="{23CDCE07-6671-F044-9247-0F84ECF8A36D}" destId="{263B1986-5E1D-D44D-A09F-C63948A51A41}" srcOrd="0" destOrd="0" presId="urn:microsoft.com/office/officeart/2008/layout/VerticalCurvedList"/>
    <dgm:cxn modelId="{9382E14C-214F-4F4E-9E31-A4D13F0A0739}" type="presOf" srcId="{B9002DD7-3486-0544-A39D-1A45030ABB6F}" destId="{38E94412-4DBB-0043-A672-0B563A6125DB}" srcOrd="0" destOrd="0" presId="urn:microsoft.com/office/officeart/2008/layout/VerticalCurvedList"/>
    <dgm:cxn modelId="{26C4A94D-0D49-9446-93F2-E2B14F15B224}" type="presOf" srcId="{6DAE8111-DC85-DA45-8E96-E8E11F92A4AE}" destId="{D7375CE1-B54E-7747-BDFE-DC2DF179097A}" srcOrd="0" destOrd="0" presId="urn:microsoft.com/office/officeart/2008/layout/VerticalCurvedList"/>
    <dgm:cxn modelId="{2273DB4F-DF14-A44C-AEDE-8A59A5EE3BCA}" type="presOf" srcId="{DCA3BD62-1D56-254D-AB05-64CFA7556F7F}" destId="{15DF92B5-7D1E-3E45-9613-FB7E0FAE8C52}" srcOrd="0" destOrd="0" presId="urn:microsoft.com/office/officeart/2008/layout/VerticalCurvedList"/>
    <dgm:cxn modelId="{463B8470-7394-3E4B-940E-97F4E02923CD}" srcId="{B9002DD7-3486-0544-A39D-1A45030ABB6F}" destId="{14AA611C-4DFC-6747-BBF5-F63A2818E986}" srcOrd="4" destOrd="0" parTransId="{AA1E4768-D6F1-574D-9613-D59255B1DEC3}" sibTransId="{AC573DC0-8F31-2449-8A1B-4C838977B6E3}"/>
    <dgm:cxn modelId="{FC4A6E83-AC4C-4746-9707-74000C86BC09}" srcId="{B9002DD7-3486-0544-A39D-1A45030ABB6F}" destId="{0DD062CE-6A86-1C48-A0FA-8D577DEC4945}" srcOrd="3" destOrd="0" parTransId="{FF120978-8E5E-2046-93B4-DECC914A512E}" sibTransId="{75C29654-3F9A-024D-9F3C-D4777BAEBC17}"/>
    <dgm:cxn modelId="{3DA75DA2-BB4B-A140-A4F3-0C4F2F8A8276}" type="presOf" srcId="{14AA611C-4DFC-6747-BBF5-F63A2818E986}" destId="{D10FE822-99A1-0C49-9C9E-F60C7B6D6E3A}" srcOrd="0" destOrd="0" presId="urn:microsoft.com/office/officeart/2008/layout/VerticalCurvedList"/>
    <dgm:cxn modelId="{483C42B9-0644-0947-BCFB-1D202825931D}" srcId="{B9002DD7-3486-0544-A39D-1A45030ABB6F}" destId="{DCA3BD62-1D56-254D-AB05-64CFA7556F7F}" srcOrd="5" destOrd="0" parTransId="{809E3C81-99A0-024F-BCAD-2F75CD399826}" sibTransId="{078A7E40-343A-2642-837C-AF91C882F4EF}"/>
    <dgm:cxn modelId="{6B4885B9-7E70-C543-AD11-093CC5249EBF}" srcId="{B9002DD7-3486-0544-A39D-1A45030ABB6F}" destId="{23CDCE07-6671-F044-9247-0F84ECF8A36D}" srcOrd="2" destOrd="0" parTransId="{B2744EFC-51C6-E14F-8C81-CCDBA7B3F119}" sibTransId="{6EE42B06-62B6-0741-9783-6005C3E9F98B}"/>
    <dgm:cxn modelId="{BDE654E0-1B9B-8340-8D32-9E4C681632CE}" type="presOf" srcId="{0DD062CE-6A86-1C48-A0FA-8D577DEC4945}" destId="{B75A4645-7F06-FC41-A1A1-FBB568836532}" srcOrd="0" destOrd="0" presId="urn:microsoft.com/office/officeart/2008/layout/VerticalCurvedList"/>
    <dgm:cxn modelId="{F5E76AEC-3BAC-0041-80D9-03DB4049D7E9}" type="presOf" srcId="{91EED72B-CE8F-6048-9D14-3783E98B12F4}" destId="{D1D4647A-6D54-4844-A870-85524A97B6F4}" srcOrd="0" destOrd="0" presId="urn:microsoft.com/office/officeart/2008/layout/VerticalCurvedList"/>
    <dgm:cxn modelId="{0E42EFF0-BB9F-7940-AFC1-09346FFEB846}" type="presOf" srcId="{E7C0A52F-1BFD-4B44-8747-926038D3F62A}" destId="{B8589993-5C55-F940-A642-E9FE7F942FB0}" srcOrd="0" destOrd="0" presId="urn:microsoft.com/office/officeart/2008/layout/VerticalCurvedList"/>
    <dgm:cxn modelId="{E7ADD3F4-181F-D94E-A837-B6A8454A4D2D}" srcId="{B9002DD7-3486-0544-A39D-1A45030ABB6F}" destId="{6DAE8111-DC85-DA45-8E96-E8E11F92A4AE}" srcOrd="1" destOrd="0" parTransId="{9A97974E-3B5D-C348-BA0D-C8D719E1E0B1}" sibTransId="{35179A32-55C1-DE43-9EAD-E303C947E8D7}"/>
    <dgm:cxn modelId="{FFE409E7-B0D5-494B-98F7-42D52421936B}" type="presParOf" srcId="{38E94412-4DBB-0043-A672-0B563A6125DB}" destId="{571EE3B3-5291-C046-8E20-F49D1E4B7755}" srcOrd="0" destOrd="0" presId="urn:microsoft.com/office/officeart/2008/layout/VerticalCurvedList"/>
    <dgm:cxn modelId="{E58C830C-71F6-CA48-96CC-205AA76D9FD0}" type="presParOf" srcId="{571EE3B3-5291-C046-8E20-F49D1E4B7755}" destId="{D70ED506-33EB-0A4C-8181-860A8014C3E4}" srcOrd="0" destOrd="0" presId="urn:microsoft.com/office/officeart/2008/layout/VerticalCurvedList"/>
    <dgm:cxn modelId="{AC440222-5511-7343-B226-934C3BFDA00D}" type="presParOf" srcId="{D70ED506-33EB-0A4C-8181-860A8014C3E4}" destId="{A76D40C8-7B8B-5743-82C7-D22DC2674010}" srcOrd="0" destOrd="0" presId="urn:microsoft.com/office/officeart/2008/layout/VerticalCurvedList"/>
    <dgm:cxn modelId="{2D54EE99-535B-0C46-96C5-0D0CAB624301}" type="presParOf" srcId="{D70ED506-33EB-0A4C-8181-860A8014C3E4}" destId="{B8589993-5C55-F940-A642-E9FE7F942FB0}" srcOrd="1" destOrd="0" presId="urn:microsoft.com/office/officeart/2008/layout/VerticalCurvedList"/>
    <dgm:cxn modelId="{5175CC79-EA62-F34B-B473-64A86B79B80A}" type="presParOf" srcId="{D70ED506-33EB-0A4C-8181-860A8014C3E4}" destId="{CCF736B2-D6B9-1E41-8E5F-1C4593DA9FEA}" srcOrd="2" destOrd="0" presId="urn:microsoft.com/office/officeart/2008/layout/VerticalCurvedList"/>
    <dgm:cxn modelId="{FC202F9F-E9CE-DA4F-A3BA-C5B06E90399B}" type="presParOf" srcId="{D70ED506-33EB-0A4C-8181-860A8014C3E4}" destId="{B055D8E0-677A-424A-BDBA-0F1DF03BC274}" srcOrd="3" destOrd="0" presId="urn:microsoft.com/office/officeart/2008/layout/VerticalCurvedList"/>
    <dgm:cxn modelId="{A47DC0A8-A808-D647-B3BC-A9CCF55402A6}" type="presParOf" srcId="{571EE3B3-5291-C046-8E20-F49D1E4B7755}" destId="{D1D4647A-6D54-4844-A870-85524A97B6F4}" srcOrd="1" destOrd="0" presId="urn:microsoft.com/office/officeart/2008/layout/VerticalCurvedList"/>
    <dgm:cxn modelId="{98F2764B-815A-DD44-A770-FE49A038E9BC}" type="presParOf" srcId="{571EE3B3-5291-C046-8E20-F49D1E4B7755}" destId="{E7FA5F2E-0AC2-6B44-AD45-E29E348B895F}" srcOrd="2" destOrd="0" presId="urn:microsoft.com/office/officeart/2008/layout/VerticalCurvedList"/>
    <dgm:cxn modelId="{FFA06215-E374-7648-98A5-C845C8AADC1D}" type="presParOf" srcId="{E7FA5F2E-0AC2-6B44-AD45-E29E348B895F}" destId="{8E0696A0-F87F-864F-9259-F8BA67A2F3FB}" srcOrd="0" destOrd="0" presId="urn:microsoft.com/office/officeart/2008/layout/VerticalCurvedList"/>
    <dgm:cxn modelId="{C0B0C3CE-023D-B34F-BD09-42192F458C1F}" type="presParOf" srcId="{571EE3B3-5291-C046-8E20-F49D1E4B7755}" destId="{D7375CE1-B54E-7747-BDFE-DC2DF179097A}" srcOrd="3" destOrd="0" presId="urn:microsoft.com/office/officeart/2008/layout/VerticalCurvedList"/>
    <dgm:cxn modelId="{581E8FC3-9C0D-8847-85CC-BE832D3C8A25}" type="presParOf" srcId="{571EE3B3-5291-C046-8E20-F49D1E4B7755}" destId="{C32952B3-09FD-464B-AEA3-39EF60ABE7A8}" srcOrd="4" destOrd="0" presId="urn:microsoft.com/office/officeart/2008/layout/VerticalCurvedList"/>
    <dgm:cxn modelId="{9AD2DE93-D563-154C-BD78-45736040A994}" type="presParOf" srcId="{C32952B3-09FD-464B-AEA3-39EF60ABE7A8}" destId="{18852671-1E07-B04C-B2C7-7C8F9AF4EDED}" srcOrd="0" destOrd="0" presId="urn:microsoft.com/office/officeart/2008/layout/VerticalCurvedList"/>
    <dgm:cxn modelId="{4D61EAD6-82E9-F04C-B9B5-168574D94E7A}" type="presParOf" srcId="{571EE3B3-5291-C046-8E20-F49D1E4B7755}" destId="{263B1986-5E1D-D44D-A09F-C63948A51A41}" srcOrd="5" destOrd="0" presId="urn:microsoft.com/office/officeart/2008/layout/VerticalCurvedList"/>
    <dgm:cxn modelId="{CB90CA61-3D17-4C45-9406-D300E6E43AB9}" type="presParOf" srcId="{571EE3B3-5291-C046-8E20-F49D1E4B7755}" destId="{A84D614F-99B5-F846-AE74-C8E1D4F60DA8}" srcOrd="6" destOrd="0" presId="urn:microsoft.com/office/officeart/2008/layout/VerticalCurvedList"/>
    <dgm:cxn modelId="{2CB86E12-D4C0-9443-865E-1570248912D0}" type="presParOf" srcId="{A84D614F-99B5-F846-AE74-C8E1D4F60DA8}" destId="{198DABD9-3BC8-684F-ADD5-DAD8EA049979}" srcOrd="0" destOrd="0" presId="urn:microsoft.com/office/officeart/2008/layout/VerticalCurvedList"/>
    <dgm:cxn modelId="{A409A21D-8C33-3B4A-8DD1-A793501B721F}" type="presParOf" srcId="{571EE3B3-5291-C046-8E20-F49D1E4B7755}" destId="{B75A4645-7F06-FC41-A1A1-FBB568836532}" srcOrd="7" destOrd="0" presId="urn:microsoft.com/office/officeart/2008/layout/VerticalCurvedList"/>
    <dgm:cxn modelId="{FDF02F95-45A6-9448-B0EE-D1D9699233F8}" type="presParOf" srcId="{571EE3B3-5291-C046-8E20-F49D1E4B7755}" destId="{6B134324-4D9E-D741-98F4-2F237F4967D5}" srcOrd="8" destOrd="0" presId="urn:microsoft.com/office/officeart/2008/layout/VerticalCurvedList"/>
    <dgm:cxn modelId="{BE5941B5-CC5D-1D4D-8CB8-A46E44E108BA}" type="presParOf" srcId="{6B134324-4D9E-D741-98F4-2F237F4967D5}" destId="{14EFE481-1319-A24A-A8A7-888EBAABF672}" srcOrd="0" destOrd="0" presId="urn:microsoft.com/office/officeart/2008/layout/VerticalCurvedList"/>
    <dgm:cxn modelId="{4187EB9F-F8D0-804B-A8E0-446663D19C5B}" type="presParOf" srcId="{571EE3B3-5291-C046-8E20-F49D1E4B7755}" destId="{D10FE822-99A1-0C49-9C9E-F60C7B6D6E3A}" srcOrd="9" destOrd="0" presId="urn:microsoft.com/office/officeart/2008/layout/VerticalCurvedList"/>
    <dgm:cxn modelId="{BC0835EE-A77A-3C40-B5DE-12D0CE22347A}" type="presParOf" srcId="{571EE3B3-5291-C046-8E20-F49D1E4B7755}" destId="{F881E9D5-3DC9-FB40-A7F5-222B44792465}" srcOrd="10" destOrd="0" presId="urn:microsoft.com/office/officeart/2008/layout/VerticalCurvedList"/>
    <dgm:cxn modelId="{4489F4EF-1790-8E4C-956F-71867248C9C8}" type="presParOf" srcId="{F881E9D5-3DC9-FB40-A7F5-222B44792465}" destId="{BA4FED03-EFE1-F643-BA45-0604F2F3657B}" srcOrd="0" destOrd="0" presId="urn:microsoft.com/office/officeart/2008/layout/VerticalCurvedList"/>
    <dgm:cxn modelId="{9B5D5BDC-7FE5-3D46-B214-55E9C42AF9FE}" type="presParOf" srcId="{571EE3B3-5291-C046-8E20-F49D1E4B7755}" destId="{15DF92B5-7D1E-3E45-9613-FB7E0FAE8C52}" srcOrd="11" destOrd="0" presId="urn:microsoft.com/office/officeart/2008/layout/VerticalCurvedList"/>
    <dgm:cxn modelId="{B55C8F8F-2344-E24E-B986-7D59F2061D96}" type="presParOf" srcId="{571EE3B3-5291-C046-8E20-F49D1E4B7755}" destId="{3ACCEFB8-6072-194E-88FB-0DE2B16EF229}" srcOrd="12" destOrd="0" presId="urn:microsoft.com/office/officeart/2008/layout/VerticalCurvedList"/>
    <dgm:cxn modelId="{FA7C7045-82DA-8248-B94A-D4BDADE6932D}" type="presParOf" srcId="{3ACCEFB8-6072-194E-88FB-0DE2B16EF229}" destId="{CE89E456-800C-E54B-9E2F-3AAD27BF7FC8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2FE846-2012-5C41-A3F5-1882E76E1B40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A07A62F7-8B4C-0E40-9353-C90D48341798}" type="pres">
      <dgm:prSet presAssocID="{AA2FE846-2012-5C41-A3F5-1882E76E1B40}" presName="Name0" presStyleCnt="0">
        <dgm:presLayoutVars>
          <dgm:dir/>
          <dgm:resizeHandles val="exact"/>
        </dgm:presLayoutVars>
      </dgm:prSet>
      <dgm:spPr/>
    </dgm:pt>
  </dgm:ptLst>
  <dgm:cxnLst>
    <dgm:cxn modelId="{0BFC1D8B-E2CF-E544-B037-66B0754D1C82}" type="presOf" srcId="{AA2FE846-2012-5C41-A3F5-1882E76E1B40}" destId="{A07A62F7-8B4C-0E40-9353-C90D48341798}" srcOrd="0" destOrd="0" presId="urn:microsoft.com/office/officeart/2005/8/layout/hChevron3"/>
  </dgm:cxnLst>
  <dgm:bg>
    <a:noFill/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2FE846-2012-5C41-A3F5-1882E76E1B40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A07A62F7-8B4C-0E40-9353-C90D48341798}" type="pres">
      <dgm:prSet presAssocID="{AA2FE846-2012-5C41-A3F5-1882E76E1B40}" presName="Name0" presStyleCnt="0">
        <dgm:presLayoutVars>
          <dgm:dir/>
          <dgm:resizeHandles val="exact"/>
        </dgm:presLayoutVars>
      </dgm:prSet>
      <dgm:spPr/>
    </dgm:pt>
  </dgm:ptLst>
  <dgm:cxnLst>
    <dgm:cxn modelId="{0BFC1D8B-E2CF-E544-B037-66B0754D1C82}" type="presOf" srcId="{AA2FE846-2012-5C41-A3F5-1882E76E1B40}" destId="{A07A62F7-8B4C-0E40-9353-C90D48341798}" srcOrd="0" destOrd="0" presId="urn:microsoft.com/office/officeart/2005/8/layout/hChevron3"/>
  </dgm:cxnLst>
  <dgm:bg>
    <a:noFill/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35EFEA-E8F7-2D41-91CB-853B49F68A05}" type="doc">
      <dgm:prSet loTypeId="urn:microsoft.com/office/officeart/2005/8/layout/chevron1" loCatId="" qsTypeId="urn:microsoft.com/office/officeart/2005/8/quickstyle/simple1" qsCatId="simple" csTypeId="urn:microsoft.com/office/officeart/2005/8/colors/accent1_1" csCatId="accent1" phldr="1"/>
      <dgm:spPr/>
    </dgm:pt>
    <dgm:pt modelId="{4A5B4820-5B0E-3045-AE79-776CAB0C9A83}" type="pres">
      <dgm:prSet presAssocID="{1035EFEA-E8F7-2D41-91CB-853B49F68A05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6C3CF6CE-13E2-EE45-BFE4-DA2E6697496D}" type="presOf" srcId="{1035EFEA-E8F7-2D41-91CB-853B49F68A05}" destId="{4A5B4820-5B0E-3045-AE79-776CAB0C9A83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FC5322-49ED-A84C-92A5-F57A66B41160}" type="doc">
      <dgm:prSet loTypeId="urn:microsoft.com/office/officeart/2005/8/layout/process2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DC884BE4-9EAB-944A-A929-AD3A7DA9D858}">
      <dgm:prSet phldrT="[Text]"/>
      <dgm:spPr/>
      <dgm:t>
        <a:bodyPr/>
        <a:lstStyle/>
        <a:p>
          <a:r>
            <a:rPr lang="en-US" dirty="0">
              <a:latin typeface="Aharoni" panose="02010803020104030203" pitchFamily="2" charset="-79"/>
              <a:cs typeface="Aharoni" panose="02010803020104030203" pitchFamily="2" charset="-79"/>
            </a:rPr>
            <a:t>Base </a:t>
          </a:r>
          <a:r>
            <a:rPr lang="en-US" dirty="0" err="1">
              <a:latin typeface="Aharoni" panose="02010803020104030203" pitchFamily="2" charset="-79"/>
              <a:cs typeface="Aharoni" panose="02010803020104030203" pitchFamily="2" charset="-79"/>
            </a:rPr>
            <a:t>Bartweet</a:t>
          </a:r>
          <a:r>
            <a:rPr lang="en-US" dirty="0">
              <a:latin typeface="Aharoni" panose="02010803020104030203" pitchFamily="2" charset="-79"/>
              <a:cs typeface="Aharoni" panose="02010803020104030203" pitchFamily="2" charset="-79"/>
            </a:rPr>
            <a:t> model</a:t>
          </a:r>
        </a:p>
      </dgm:t>
    </dgm:pt>
    <dgm:pt modelId="{BCB97143-ED63-FF45-8368-EC4A70E179BB}" type="parTrans" cxnId="{EC0CBAF1-6737-0D44-A8E5-2C21C808AB4A}">
      <dgm:prSet/>
      <dgm:spPr/>
      <dgm:t>
        <a:bodyPr/>
        <a:lstStyle/>
        <a:p>
          <a:endParaRPr lang="en-US"/>
        </a:p>
      </dgm:t>
    </dgm:pt>
    <dgm:pt modelId="{DCD42287-0EDE-2F48-9A93-07A815F9B7A9}" type="sibTrans" cxnId="{EC0CBAF1-6737-0D44-A8E5-2C21C808AB4A}">
      <dgm:prSet/>
      <dgm:spPr/>
      <dgm:t>
        <a:bodyPr/>
        <a:lstStyle/>
        <a:p>
          <a:endParaRPr lang="en-US"/>
        </a:p>
      </dgm:t>
    </dgm:pt>
    <dgm:pt modelId="{9F7AFF97-8F32-5841-8A3D-A277BF38B464}">
      <dgm:prSet phldrT="[Text]"/>
      <dgm:spPr/>
      <dgm:t>
        <a:bodyPr/>
        <a:lstStyle/>
        <a:p>
          <a:r>
            <a:rPr lang="en-US" dirty="0">
              <a:latin typeface="Aharoni" panose="02010803020104030203" pitchFamily="2" charset="-79"/>
              <a:cs typeface="Aharoni" panose="02010803020104030203" pitchFamily="2" charset="-79"/>
            </a:rPr>
            <a:t>Ask</a:t>
          </a:r>
          <a:r>
            <a:rPr lang="en-US" baseline="0" dirty="0">
              <a:latin typeface="Aharoni" panose="02010803020104030203" pitchFamily="2" charset="-79"/>
              <a:cs typeface="Aharoni" panose="02010803020104030203" pitchFamily="2" charset="-79"/>
            </a:rPr>
            <a:t> the same question with date and Place </a:t>
          </a:r>
          <a:endParaRPr lang="en-US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6E39566B-D5EC-3347-8526-A2E3FF1EE158}" type="parTrans" cxnId="{195A7861-B0FC-3343-A6CA-9D78C49DA9F1}">
      <dgm:prSet/>
      <dgm:spPr/>
      <dgm:t>
        <a:bodyPr/>
        <a:lstStyle/>
        <a:p>
          <a:endParaRPr lang="en-US"/>
        </a:p>
      </dgm:t>
    </dgm:pt>
    <dgm:pt modelId="{2AEA0D63-E99F-D849-88C5-9DF7BB4CD134}" type="sibTrans" cxnId="{195A7861-B0FC-3343-A6CA-9D78C49DA9F1}">
      <dgm:prSet/>
      <dgm:spPr/>
      <dgm:t>
        <a:bodyPr/>
        <a:lstStyle/>
        <a:p>
          <a:endParaRPr lang="en-US"/>
        </a:p>
      </dgm:t>
    </dgm:pt>
    <dgm:pt modelId="{CE145A59-8DCD-6641-85C4-89E44F0CBE95}">
      <dgm:prSet phldrT="[Text]"/>
      <dgm:spPr/>
      <dgm:t>
        <a:bodyPr/>
        <a:lstStyle/>
        <a:p>
          <a:r>
            <a:rPr lang="en-US" dirty="0">
              <a:latin typeface="Aharoni" panose="02010803020104030203" pitchFamily="2" charset="-79"/>
              <a:cs typeface="Aharoni" panose="02010803020104030203" pitchFamily="2" charset="-79"/>
            </a:rPr>
            <a:t>Results compared with Fine tuned model</a:t>
          </a:r>
        </a:p>
      </dgm:t>
    </dgm:pt>
    <dgm:pt modelId="{6ACC5364-656D-224B-8F68-801FBE8F852F}" type="parTrans" cxnId="{7F04ADFE-DA63-974B-BBB1-9DA921D0E858}">
      <dgm:prSet/>
      <dgm:spPr/>
      <dgm:t>
        <a:bodyPr/>
        <a:lstStyle/>
        <a:p>
          <a:endParaRPr lang="en-US"/>
        </a:p>
      </dgm:t>
    </dgm:pt>
    <dgm:pt modelId="{03400DBE-DAF2-A94C-AB5A-6474065099C6}" type="sibTrans" cxnId="{7F04ADFE-DA63-974B-BBB1-9DA921D0E858}">
      <dgm:prSet/>
      <dgm:spPr/>
      <dgm:t>
        <a:bodyPr/>
        <a:lstStyle/>
        <a:p>
          <a:endParaRPr lang="en-US"/>
        </a:p>
      </dgm:t>
    </dgm:pt>
    <dgm:pt modelId="{486A4507-86D9-0444-80BA-25F7ED07A2FB}" type="pres">
      <dgm:prSet presAssocID="{85FC5322-49ED-A84C-92A5-F57A66B41160}" presName="linearFlow" presStyleCnt="0">
        <dgm:presLayoutVars>
          <dgm:resizeHandles val="exact"/>
        </dgm:presLayoutVars>
      </dgm:prSet>
      <dgm:spPr/>
    </dgm:pt>
    <dgm:pt modelId="{7B3CAF89-3956-8346-AAD2-BBEEEA86A702}" type="pres">
      <dgm:prSet presAssocID="{DC884BE4-9EAB-944A-A929-AD3A7DA9D858}" presName="node" presStyleLbl="node1" presStyleIdx="0" presStyleCnt="3">
        <dgm:presLayoutVars>
          <dgm:bulletEnabled val="1"/>
        </dgm:presLayoutVars>
      </dgm:prSet>
      <dgm:spPr/>
    </dgm:pt>
    <dgm:pt modelId="{F07ABB58-450A-E749-B0E6-B3C564E2AA43}" type="pres">
      <dgm:prSet presAssocID="{DCD42287-0EDE-2F48-9A93-07A815F9B7A9}" presName="sibTrans" presStyleLbl="sibTrans2D1" presStyleIdx="0" presStyleCnt="2"/>
      <dgm:spPr/>
    </dgm:pt>
    <dgm:pt modelId="{CA8B3B3E-377C-C142-9AE0-F7B503DA7B4E}" type="pres">
      <dgm:prSet presAssocID="{DCD42287-0EDE-2F48-9A93-07A815F9B7A9}" presName="connectorText" presStyleLbl="sibTrans2D1" presStyleIdx="0" presStyleCnt="2"/>
      <dgm:spPr/>
    </dgm:pt>
    <dgm:pt modelId="{BC061C83-19FE-6A45-A059-CF114680E758}" type="pres">
      <dgm:prSet presAssocID="{9F7AFF97-8F32-5841-8A3D-A277BF38B464}" presName="node" presStyleLbl="node1" presStyleIdx="1" presStyleCnt="3">
        <dgm:presLayoutVars>
          <dgm:bulletEnabled val="1"/>
        </dgm:presLayoutVars>
      </dgm:prSet>
      <dgm:spPr/>
    </dgm:pt>
    <dgm:pt modelId="{DA251C41-8802-E34D-AFC7-83951DC38B96}" type="pres">
      <dgm:prSet presAssocID="{2AEA0D63-E99F-D849-88C5-9DF7BB4CD134}" presName="sibTrans" presStyleLbl="sibTrans2D1" presStyleIdx="1" presStyleCnt="2"/>
      <dgm:spPr/>
    </dgm:pt>
    <dgm:pt modelId="{7F472536-4F48-6345-B9E1-6CEA9A3464A5}" type="pres">
      <dgm:prSet presAssocID="{2AEA0D63-E99F-D849-88C5-9DF7BB4CD134}" presName="connectorText" presStyleLbl="sibTrans2D1" presStyleIdx="1" presStyleCnt="2"/>
      <dgm:spPr/>
    </dgm:pt>
    <dgm:pt modelId="{87744AD3-11B1-8E40-96B7-A6E204CAD2AA}" type="pres">
      <dgm:prSet presAssocID="{CE145A59-8DCD-6641-85C4-89E44F0CBE95}" presName="node" presStyleLbl="node1" presStyleIdx="2" presStyleCnt="3">
        <dgm:presLayoutVars>
          <dgm:bulletEnabled val="1"/>
        </dgm:presLayoutVars>
      </dgm:prSet>
      <dgm:spPr/>
    </dgm:pt>
  </dgm:ptLst>
  <dgm:cxnLst>
    <dgm:cxn modelId="{5E032209-9FB9-B249-8924-0C5242A0812E}" type="presOf" srcId="{2AEA0D63-E99F-D849-88C5-9DF7BB4CD134}" destId="{7F472536-4F48-6345-B9E1-6CEA9A3464A5}" srcOrd="1" destOrd="0" presId="urn:microsoft.com/office/officeart/2005/8/layout/process2"/>
    <dgm:cxn modelId="{D82AA30F-E9AC-2641-B951-00E66595D89D}" type="presOf" srcId="{9F7AFF97-8F32-5841-8A3D-A277BF38B464}" destId="{BC061C83-19FE-6A45-A059-CF114680E758}" srcOrd="0" destOrd="0" presId="urn:microsoft.com/office/officeart/2005/8/layout/process2"/>
    <dgm:cxn modelId="{D4840A14-CAAD-EA45-BFE4-616F62828BC2}" type="presOf" srcId="{2AEA0D63-E99F-D849-88C5-9DF7BB4CD134}" destId="{DA251C41-8802-E34D-AFC7-83951DC38B96}" srcOrd="0" destOrd="0" presId="urn:microsoft.com/office/officeart/2005/8/layout/process2"/>
    <dgm:cxn modelId="{D2EEC826-BF44-414E-84A4-88678FA6BEF5}" type="presOf" srcId="{DCD42287-0EDE-2F48-9A93-07A815F9B7A9}" destId="{CA8B3B3E-377C-C142-9AE0-F7B503DA7B4E}" srcOrd="1" destOrd="0" presId="urn:microsoft.com/office/officeart/2005/8/layout/process2"/>
    <dgm:cxn modelId="{5FA73C60-2D0A-324E-8DCC-CCE39BEA9BBD}" type="presOf" srcId="{DCD42287-0EDE-2F48-9A93-07A815F9B7A9}" destId="{F07ABB58-450A-E749-B0E6-B3C564E2AA43}" srcOrd="0" destOrd="0" presId="urn:microsoft.com/office/officeart/2005/8/layout/process2"/>
    <dgm:cxn modelId="{195A7861-B0FC-3343-A6CA-9D78C49DA9F1}" srcId="{85FC5322-49ED-A84C-92A5-F57A66B41160}" destId="{9F7AFF97-8F32-5841-8A3D-A277BF38B464}" srcOrd="1" destOrd="0" parTransId="{6E39566B-D5EC-3347-8526-A2E3FF1EE158}" sibTransId="{2AEA0D63-E99F-D849-88C5-9DF7BB4CD134}"/>
    <dgm:cxn modelId="{70997AB7-17B8-FD4F-B124-FABF2109F0A7}" type="presOf" srcId="{CE145A59-8DCD-6641-85C4-89E44F0CBE95}" destId="{87744AD3-11B1-8E40-96B7-A6E204CAD2AA}" srcOrd="0" destOrd="0" presId="urn:microsoft.com/office/officeart/2005/8/layout/process2"/>
    <dgm:cxn modelId="{9A4EF0CF-0873-8546-B142-5094385000F0}" type="presOf" srcId="{DC884BE4-9EAB-944A-A929-AD3A7DA9D858}" destId="{7B3CAF89-3956-8346-AAD2-BBEEEA86A702}" srcOrd="0" destOrd="0" presId="urn:microsoft.com/office/officeart/2005/8/layout/process2"/>
    <dgm:cxn modelId="{5ACEECD3-7DF6-3848-81AC-318CF573FD3A}" type="presOf" srcId="{85FC5322-49ED-A84C-92A5-F57A66B41160}" destId="{486A4507-86D9-0444-80BA-25F7ED07A2FB}" srcOrd="0" destOrd="0" presId="urn:microsoft.com/office/officeart/2005/8/layout/process2"/>
    <dgm:cxn modelId="{EC0CBAF1-6737-0D44-A8E5-2C21C808AB4A}" srcId="{85FC5322-49ED-A84C-92A5-F57A66B41160}" destId="{DC884BE4-9EAB-944A-A929-AD3A7DA9D858}" srcOrd="0" destOrd="0" parTransId="{BCB97143-ED63-FF45-8368-EC4A70E179BB}" sibTransId="{DCD42287-0EDE-2F48-9A93-07A815F9B7A9}"/>
    <dgm:cxn modelId="{7F04ADFE-DA63-974B-BBB1-9DA921D0E858}" srcId="{85FC5322-49ED-A84C-92A5-F57A66B41160}" destId="{CE145A59-8DCD-6641-85C4-89E44F0CBE95}" srcOrd="2" destOrd="0" parTransId="{6ACC5364-656D-224B-8F68-801FBE8F852F}" sibTransId="{03400DBE-DAF2-A94C-AB5A-6474065099C6}"/>
    <dgm:cxn modelId="{EAEA2EF0-601B-0E4B-9054-33A52F3F1214}" type="presParOf" srcId="{486A4507-86D9-0444-80BA-25F7ED07A2FB}" destId="{7B3CAF89-3956-8346-AAD2-BBEEEA86A702}" srcOrd="0" destOrd="0" presId="urn:microsoft.com/office/officeart/2005/8/layout/process2"/>
    <dgm:cxn modelId="{702FC326-F9D4-DE42-8B46-F94A181603C2}" type="presParOf" srcId="{486A4507-86D9-0444-80BA-25F7ED07A2FB}" destId="{F07ABB58-450A-E749-B0E6-B3C564E2AA43}" srcOrd="1" destOrd="0" presId="urn:microsoft.com/office/officeart/2005/8/layout/process2"/>
    <dgm:cxn modelId="{17DA8725-EA33-FC42-AE0B-85A4C6F2206A}" type="presParOf" srcId="{F07ABB58-450A-E749-B0E6-B3C564E2AA43}" destId="{CA8B3B3E-377C-C142-9AE0-F7B503DA7B4E}" srcOrd="0" destOrd="0" presId="urn:microsoft.com/office/officeart/2005/8/layout/process2"/>
    <dgm:cxn modelId="{CAC4F567-F6FA-6B4F-BB99-A1528F81F61D}" type="presParOf" srcId="{486A4507-86D9-0444-80BA-25F7ED07A2FB}" destId="{BC061C83-19FE-6A45-A059-CF114680E758}" srcOrd="2" destOrd="0" presId="urn:microsoft.com/office/officeart/2005/8/layout/process2"/>
    <dgm:cxn modelId="{66C4D4AD-2B18-A241-8C18-4E1F441EB59B}" type="presParOf" srcId="{486A4507-86D9-0444-80BA-25F7ED07A2FB}" destId="{DA251C41-8802-E34D-AFC7-83951DC38B96}" srcOrd="3" destOrd="0" presId="urn:microsoft.com/office/officeart/2005/8/layout/process2"/>
    <dgm:cxn modelId="{7011D623-0880-F445-9A42-A83A748A0ED3}" type="presParOf" srcId="{DA251C41-8802-E34D-AFC7-83951DC38B96}" destId="{7F472536-4F48-6345-B9E1-6CEA9A3464A5}" srcOrd="0" destOrd="0" presId="urn:microsoft.com/office/officeart/2005/8/layout/process2"/>
    <dgm:cxn modelId="{78021C71-66B9-514C-B720-167A29B94E86}" type="presParOf" srcId="{486A4507-86D9-0444-80BA-25F7ED07A2FB}" destId="{87744AD3-11B1-8E40-96B7-A6E204CAD2A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89993-5C55-F940-A642-E9FE7F942FB0}">
      <dsp:nvSpPr>
        <dsp:cNvPr id="0" name=""/>
        <dsp:cNvSpPr/>
      </dsp:nvSpPr>
      <dsp:spPr>
        <a:xfrm>
          <a:off x="-4282333" y="-656975"/>
          <a:ext cx="5102179" cy="5102179"/>
        </a:xfrm>
        <a:prstGeom prst="blockArc">
          <a:avLst>
            <a:gd name="adj1" fmla="val 18900000"/>
            <a:gd name="adj2" fmla="val 2700000"/>
            <a:gd name="adj3" fmla="val 42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D4647A-6D54-4844-A870-85524A97B6F4}">
      <dsp:nvSpPr>
        <dsp:cNvPr id="0" name=""/>
        <dsp:cNvSpPr/>
      </dsp:nvSpPr>
      <dsp:spPr>
        <a:xfrm>
          <a:off x="306398" y="199488"/>
          <a:ext cx="7529470" cy="398824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5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Aharoni" panose="02010803020104030203" pitchFamily="2" charset="-79"/>
              <a:cs typeface="Aharoni" panose="02010803020104030203" pitchFamily="2" charset="-79"/>
            </a:rPr>
            <a:t>Introduction</a:t>
          </a:r>
          <a:endParaRPr lang="en-GB" sz="18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306398" y="199488"/>
        <a:ext cx="7529470" cy="398824"/>
      </dsp:txXfrm>
    </dsp:sp>
    <dsp:sp modelId="{8E0696A0-F87F-864F-9259-F8BA67A2F3FB}">
      <dsp:nvSpPr>
        <dsp:cNvPr id="0" name=""/>
        <dsp:cNvSpPr/>
      </dsp:nvSpPr>
      <dsp:spPr>
        <a:xfrm>
          <a:off x="57133" y="149635"/>
          <a:ext cx="498530" cy="498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75CE1-B54E-7747-BDFE-DC2DF179097A}">
      <dsp:nvSpPr>
        <dsp:cNvPr id="0" name=""/>
        <dsp:cNvSpPr/>
      </dsp:nvSpPr>
      <dsp:spPr>
        <a:xfrm>
          <a:off x="634459" y="797649"/>
          <a:ext cx="7201409" cy="398824"/>
        </a:xfrm>
        <a:prstGeom prst="rect">
          <a:avLst/>
        </a:prstGeom>
        <a:solidFill>
          <a:schemeClr val="accent1">
            <a:shade val="50000"/>
            <a:hueOff val="120479"/>
            <a:satOff val="-2520"/>
            <a:lumOff val="140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5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haroni" panose="02010803020104030203" pitchFamily="2" charset="-79"/>
              <a:cs typeface="Aharoni" panose="02010803020104030203" pitchFamily="2" charset="-79"/>
            </a:rPr>
            <a:t>Research Goal</a:t>
          </a:r>
        </a:p>
      </dsp:txBody>
      <dsp:txXfrm>
        <a:off x="634459" y="797649"/>
        <a:ext cx="7201409" cy="398824"/>
      </dsp:txXfrm>
    </dsp:sp>
    <dsp:sp modelId="{18852671-1E07-B04C-B2C7-7C8F9AF4EDED}">
      <dsp:nvSpPr>
        <dsp:cNvPr id="0" name=""/>
        <dsp:cNvSpPr/>
      </dsp:nvSpPr>
      <dsp:spPr>
        <a:xfrm>
          <a:off x="385194" y="747796"/>
          <a:ext cx="498530" cy="498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120479"/>
              <a:satOff val="-2520"/>
              <a:lumOff val="140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B1986-5E1D-D44D-A09F-C63948A51A41}">
      <dsp:nvSpPr>
        <dsp:cNvPr id="0" name=""/>
        <dsp:cNvSpPr/>
      </dsp:nvSpPr>
      <dsp:spPr>
        <a:xfrm>
          <a:off x="784473" y="1395810"/>
          <a:ext cx="7051395" cy="398824"/>
        </a:xfrm>
        <a:prstGeom prst="rect">
          <a:avLst/>
        </a:prstGeom>
        <a:solidFill>
          <a:schemeClr val="accent1">
            <a:shade val="50000"/>
            <a:hueOff val="240958"/>
            <a:satOff val="-5040"/>
            <a:lumOff val="28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5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haroni" panose="02010803020104030203" pitchFamily="2" charset="-79"/>
              <a:cs typeface="Aharoni" panose="02010803020104030203" pitchFamily="2" charset="-79"/>
            </a:rPr>
            <a:t>Methodology </a:t>
          </a:r>
        </a:p>
      </dsp:txBody>
      <dsp:txXfrm>
        <a:off x="784473" y="1395810"/>
        <a:ext cx="7051395" cy="398824"/>
      </dsp:txXfrm>
    </dsp:sp>
    <dsp:sp modelId="{198DABD9-3BC8-684F-ADD5-DAD8EA049979}">
      <dsp:nvSpPr>
        <dsp:cNvPr id="0" name=""/>
        <dsp:cNvSpPr/>
      </dsp:nvSpPr>
      <dsp:spPr>
        <a:xfrm>
          <a:off x="535207" y="1345957"/>
          <a:ext cx="498530" cy="498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0958"/>
              <a:satOff val="-5040"/>
              <a:lumOff val="280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5A4645-7F06-FC41-A1A1-FBB568836532}">
      <dsp:nvSpPr>
        <dsp:cNvPr id="0" name=""/>
        <dsp:cNvSpPr/>
      </dsp:nvSpPr>
      <dsp:spPr>
        <a:xfrm>
          <a:off x="784473" y="1993593"/>
          <a:ext cx="7051395" cy="398824"/>
        </a:xfrm>
        <a:prstGeom prst="rect">
          <a:avLst/>
        </a:prstGeom>
        <a:solidFill>
          <a:schemeClr val="accent1">
            <a:shade val="50000"/>
            <a:hueOff val="361437"/>
            <a:satOff val="-7560"/>
            <a:lumOff val="420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5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haroni" panose="02010803020104030203" pitchFamily="2" charset="-79"/>
              <a:cs typeface="Aharoni" panose="02010803020104030203" pitchFamily="2" charset="-79"/>
            </a:rPr>
            <a:t>Data</a:t>
          </a:r>
        </a:p>
      </dsp:txBody>
      <dsp:txXfrm>
        <a:off x="784473" y="1993593"/>
        <a:ext cx="7051395" cy="398824"/>
      </dsp:txXfrm>
    </dsp:sp>
    <dsp:sp modelId="{14EFE481-1319-A24A-A8A7-888EBAABF672}">
      <dsp:nvSpPr>
        <dsp:cNvPr id="0" name=""/>
        <dsp:cNvSpPr/>
      </dsp:nvSpPr>
      <dsp:spPr>
        <a:xfrm>
          <a:off x="535207" y="1943740"/>
          <a:ext cx="498530" cy="498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361437"/>
              <a:satOff val="-7560"/>
              <a:lumOff val="420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0FE822-99A1-0C49-9C9E-F60C7B6D6E3A}">
      <dsp:nvSpPr>
        <dsp:cNvPr id="0" name=""/>
        <dsp:cNvSpPr/>
      </dsp:nvSpPr>
      <dsp:spPr>
        <a:xfrm>
          <a:off x="634459" y="2591754"/>
          <a:ext cx="7201409" cy="398824"/>
        </a:xfrm>
        <a:prstGeom prst="rect">
          <a:avLst/>
        </a:prstGeom>
        <a:solidFill>
          <a:schemeClr val="accent1">
            <a:shade val="50000"/>
            <a:hueOff val="240958"/>
            <a:satOff val="-5040"/>
            <a:lumOff val="28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5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haroni" panose="02010803020104030203" pitchFamily="2" charset="-79"/>
              <a:cs typeface="Aharoni" panose="02010803020104030203" pitchFamily="2" charset="-79"/>
            </a:rPr>
            <a:t>Current Result </a:t>
          </a:r>
        </a:p>
      </dsp:txBody>
      <dsp:txXfrm>
        <a:off x="634459" y="2591754"/>
        <a:ext cx="7201409" cy="398824"/>
      </dsp:txXfrm>
    </dsp:sp>
    <dsp:sp modelId="{BA4FED03-EFE1-F643-BA45-0604F2F3657B}">
      <dsp:nvSpPr>
        <dsp:cNvPr id="0" name=""/>
        <dsp:cNvSpPr/>
      </dsp:nvSpPr>
      <dsp:spPr>
        <a:xfrm>
          <a:off x="385194" y="2541901"/>
          <a:ext cx="498530" cy="498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0958"/>
              <a:satOff val="-5040"/>
              <a:lumOff val="280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DF92B5-7D1E-3E45-9613-FB7E0FAE8C52}">
      <dsp:nvSpPr>
        <dsp:cNvPr id="0" name=""/>
        <dsp:cNvSpPr/>
      </dsp:nvSpPr>
      <dsp:spPr>
        <a:xfrm>
          <a:off x="306398" y="3189916"/>
          <a:ext cx="7529470" cy="398824"/>
        </a:xfrm>
        <a:prstGeom prst="rect">
          <a:avLst/>
        </a:prstGeom>
        <a:solidFill>
          <a:schemeClr val="accent1">
            <a:shade val="50000"/>
            <a:hueOff val="120479"/>
            <a:satOff val="-2520"/>
            <a:lumOff val="140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5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haroni" panose="02010803020104030203" pitchFamily="2" charset="-79"/>
              <a:cs typeface="Aharoni" panose="02010803020104030203" pitchFamily="2" charset="-79"/>
            </a:rPr>
            <a:t>Q &amp; A</a:t>
          </a:r>
        </a:p>
      </dsp:txBody>
      <dsp:txXfrm>
        <a:off x="306398" y="3189916"/>
        <a:ext cx="7529470" cy="398824"/>
      </dsp:txXfrm>
    </dsp:sp>
    <dsp:sp modelId="{CE89E456-800C-E54B-9E2F-3AAD27BF7FC8}">
      <dsp:nvSpPr>
        <dsp:cNvPr id="0" name=""/>
        <dsp:cNvSpPr/>
      </dsp:nvSpPr>
      <dsp:spPr>
        <a:xfrm>
          <a:off x="57133" y="3140063"/>
          <a:ext cx="498530" cy="498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120479"/>
              <a:satOff val="-2520"/>
              <a:lumOff val="140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CAF89-3956-8346-AAD2-BBEEEA86A702}">
      <dsp:nvSpPr>
        <dsp:cNvPr id="0" name=""/>
        <dsp:cNvSpPr/>
      </dsp:nvSpPr>
      <dsp:spPr>
        <a:xfrm>
          <a:off x="3327184" y="0"/>
          <a:ext cx="2489631" cy="6518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haroni" panose="02010803020104030203" pitchFamily="2" charset="-79"/>
              <a:cs typeface="Aharoni" panose="02010803020104030203" pitchFamily="2" charset="-79"/>
            </a:rPr>
            <a:t>Base </a:t>
          </a:r>
          <a:r>
            <a:rPr lang="en-US" sz="1700" kern="1200" dirty="0" err="1">
              <a:latin typeface="Aharoni" panose="02010803020104030203" pitchFamily="2" charset="-79"/>
              <a:cs typeface="Aharoni" panose="02010803020104030203" pitchFamily="2" charset="-79"/>
            </a:rPr>
            <a:t>Bartweet</a:t>
          </a:r>
          <a:r>
            <a:rPr lang="en-US" sz="1700" kern="1200" dirty="0">
              <a:latin typeface="Aharoni" panose="02010803020104030203" pitchFamily="2" charset="-79"/>
              <a:cs typeface="Aharoni" panose="02010803020104030203" pitchFamily="2" charset="-79"/>
            </a:rPr>
            <a:t> model</a:t>
          </a:r>
        </a:p>
      </dsp:txBody>
      <dsp:txXfrm>
        <a:off x="3346275" y="19091"/>
        <a:ext cx="2451449" cy="613633"/>
      </dsp:txXfrm>
    </dsp:sp>
    <dsp:sp modelId="{F07ABB58-450A-E749-B0E6-B3C564E2AA43}">
      <dsp:nvSpPr>
        <dsp:cNvPr id="0" name=""/>
        <dsp:cNvSpPr/>
      </dsp:nvSpPr>
      <dsp:spPr>
        <a:xfrm rot="5400000">
          <a:off x="4449784" y="668111"/>
          <a:ext cx="244431" cy="2933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484005" y="692554"/>
        <a:ext cx="175991" cy="171102"/>
      </dsp:txXfrm>
    </dsp:sp>
    <dsp:sp modelId="{BC061C83-19FE-6A45-A059-CF114680E758}">
      <dsp:nvSpPr>
        <dsp:cNvPr id="0" name=""/>
        <dsp:cNvSpPr/>
      </dsp:nvSpPr>
      <dsp:spPr>
        <a:xfrm>
          <a:off x="3327184" y="977724"/>
          <a:ext cx="2489631" cy="6518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haroni" panose="02010803020104030203" pitchFamily="2" charset="-79"/>
              <a:cs typeface="Aharoni" panose="02010803020104030203" pitchFamily="2" charset="-79"/>
            </a:rPr>
            <a:t>Ask</a:t>
          </a:r>
          <a:r>
            <a:rPr lang="en-US" sz="1700" kern="1200" baseline="0" dirty="0">
              <a:latin typeface="Aharoni" panose="02010803020104030203" pitchFamily="2" charset="-79"/>
              <a:cs typeface="Aharoni" panose="02010803020104030203" pitchFamily="2" charset="-79"/>
            </a:rPr>
            <a:t> the same question with date and Place </a:t>
          </a:r>
          <a:endParaRPr lang="en-US" sz="17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3346275" y="996815"/>
        <a:ext cx="2451449" cy="613633"/>
      </dsp:txXfrm>
    </dsp:sp>
    <dsp:sp modelId="{DA251C41-8802-E34D-AFC7-83951DC38B96}">
      <dsp:nvSpPr>
        <dsp:cNvPr id="0" name=""/>
        <dsp:cNvSpPr/>
      </dsp:nvSpPr>
      <dsp:spPr>
        <a:xfrm rot="5400000">
          <a:off x="4449784" y="1645835"/>
          <a:ext cx="244431" cy="2933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484005" y="1670278"/>
        <a:ext cx="175991" cy="171102"/>
      </dsp:txXfrm>
    </dsp:sp>
    <dsp:sp modelId="{87744AD3-11B1-8E40-96B7-A6E204CAD2AA}">
      <dsp:nvSpPr>
        <dsp:cNvPr id="0" name=""/>
        <dsp:cNvSpPr/>
      </dsp:nvSpPr>
      <dsp:spPr>
        <a:xfrm>
          <a:off x="3327184" y="1955448"/>
          <a:ext cx="2489631" cy="6518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haroni" panose="02010803020104030203" pitchFamily="2" charset="-79"/>
              <a:cs typeface="Aharoni" panose="02010803020104030203" pitchFamily="2" charset="-79"/>
            </a:rPr>
            <a:t>Results compared with Fine tuned model</a:t>
          </a:r>
        </a:p>
      </dsp:txBody>
      <dsp:txXfrm>
        <a:off x="3346275" y="1974539"/>
        <a:ext cx="2451449" cy="613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D7C22D-8AD3-A80B-74B0-B5EA5697FF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85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2E5366-AFFA-674A-F8E0-01154B9B58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285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7F2C7-C066-6546-BA37-476A268E7BAE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7D96C-F3DC-D504-C71F-22EA058FDA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5429250"/>
            <a:ext cx="3962400" cy="285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5FB34-E675-0E25-EB93-E8904483F5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5429250"/>
            <a:ext cx="3962400" cy="285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88FAF-AB79-4748-BB11-98B92186A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34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85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85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C483A-386E-004F-8D49-A9231017332D}" type="datetimeFigureOut">
              <a:rPr lang="en-DE" smtClean="0"/>
              <a:t>2/17/25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714375"/>
            <a:ext cx="3086100" cy="1928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751138"/>
            <a:ext cx="7315200" cy="2249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429250"/>
            <a:ext cx="3962400" cy="285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/>
              <a:t>Mid-Term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10.12.2024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5429250"/>
            <a:ext cx="3962400" cy="285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D267A-DE6D-9444-9098-52EE8F6309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226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6693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0653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4404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5668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6248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3628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195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5938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5696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0781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41472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D267A-DE6D-9444-9098-52EE8F630972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5257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A192A5F-2C4A-B2F7-BEB0-D9EB9D077F1D}"/>
              </a:ext>
            </a:extLst>
          </p:cNvPr>
          <p:cNvSpPr/>
          <p:nvPr userDrawn="1"/>
        </p:nvSpPr>
        <p:spPr bwMode="auto">
          <a:xfrm>
            <a:off x="0" y="0"/>
            <a:ext cx="9144000" cy="1927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0" tIns="0" rIns="240000" bIns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de-DE" sz="15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483FED4-7E47-4233-04BE-1A7D8FB18F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1981" y="29905"/>
            <a:ext cx="2954019" cy="124341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F4CEFC-CDC1-AFB7-D77B-287962A7C752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3000" b="1">
                <a:solidFill>
                  <a:srgbClr val="003056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500598B-6BDA-C61A-8CF5-0921657E1F75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288000" y="2629826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003056"/>
                </a:solidFill>
                <a:latin typeface="Calibri"/>
                <a:cs typeface="Calibri"/>
              </a:defRPr>
            </a:lvl1pPr>
            <a:lvl2pPr marL="380985" indent="0" algn="ctr">
              <a:buNone/>
              <a:defRPr sz="1650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50"/>
            </a:lvl4pPr>
            <a:lvl5pPr marL="1523939" indent="0" algn="ctr">
              <a:buNone/>
              <a:defRPr sz="1350"/>
            </a:lvl5pPr>
            <a:lvl6pPr marL="1904924" indent="0" algn="ctr">
              <a:buNone/>
              <a:defRPr sz="1350"/>
            </a:lvl6pPr>
            <a:lvl7pPr marL="2285909" indent="0" algn="ctr">
              <a:buNone/>
              <a:defRPr sz="1350"/>
            </a:lvl7pPr>
            <a:lvl8pPr marL="2666893" indent="0" algn="ctr">
              <a:buNone/>
              <a:defRPr sz="1350"/>
            </a:lvl8pPr>
            <a:lvl9pPr marL="3047878" indent="0" algn="ctr">
              <a:buNone/>
              <a:defRPr sz="1350"/>
            </a:lvl9pPr>
          </a:lstStyle>
          <a:p>
            <a:pPr>
              <a:defRPr/>
            </a:pPr>
            <a:r>
              <a:rPr lang="en-GB" err="1"/>
              <a:t>Formatvorlage</a:t>
            </a:r>
            <a:r>
              <a:rPr lang="en-GB"/>
              <a:t> des </a:t>
            </a:r>
            <a:r>
              <a:rPr lang="en-GB" err="1"/>
              <a:t>Untertitelmasters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8023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Header_Tite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003056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r>
              <a:rPr lang="en-GB"/>
              <a:t>Titelmasterformat durch Klicken bearbeiten</a:t>
            </a:r>
            <a:endParaRPr/>
          </a:p>
        </p:txBody>
      </p:sp>
      <p:sp>
        <p:nvSpPr>
          <p:cNvPr id="5" name="Textplatzhalter 24"/>
          <p:cNvSpPr>
            <a:spLocks noGrp="1"/>
          </p:cNvSpPr>
          <p:nvPr>
            <p:ph type="body" sz="quarter" idx="11"/>
          </p:nvPr>
        </p:nvSpPr>
        <p:spPr bwMode="auto"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800" b="1">
                <a:solidFill>
                  <a:srgbClr val="003056"/>
                </a:solidFill>
                <a:latin typeface="Calibri"/>
                <a:cs typeface="Calibri"/>
              </a:defRPr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>
              <a:defRPr/>
            </a:pPr>
            <a:r>
              <a:rPr lang="en-GB" err="1"/>
              <a:t>Textmasterformat</a:t>
            </a:r>
            <a:r>
              <a:rPr lang="en-GB"/>
              <a:t> </a:t>
            </a:r>
            <a:r>
              <a:rPr lang="en-GB" err="1"/>
              <a:t>bearbeiten</a:t>
            </a:r>
            <a:endParaRPr/>
          </a:p>
        </p:txBody>
      </p:sp>
      <p:sp>
        <p:nvSpPr>
          <p:cNvPr id="6" name="Textplatzhalter 11"/>
          <p:cNvSpPr>
            <a:spLocks noGrp="1"/>
          </p:cNvSpPr>
          <p:nvPr>
            <p:ph type="body" sz="quarter" idx="13"/>
          </p:nvPr>
        </p:nvSpPr>
        <p:spPr bwMode="auto">
          <a:xfrm>
            <a:off x="287339" y="1404000"/>
            <a:ext cx="8569325" cy="3588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003056"/>
                </a:solidFill>
                <a:latin typeface="Calibri"/>
                <a:ea typeface="Calibri"/>
                <a:cs typeface="Calibri"/>
              </a:defRPr>
            </a:lvl1pPr>
            <a:lvl2pPr marL="179910" indent="0">
              <a:buNone/>
              <a:defRPr sz="1600">
                <a:solidFill>
                  <a:srgbClr val="003056"/>
                </a:solidFill>
                <a:latin typeface="Calibri"/>
                <a:ea typeface="Calibri"/>
                <a:cs typeface="Calibri"/>
              </a:defRPr>
            </a:lvl2pPr>
            <a:lvl3pPr marL="359819" indent="0">
              <a:buNone/>
              <a:defRPr sz="1400">
                <a:solidFill>
                  <a:srgbClr val="003056"/>
                </a:solidFill>
                <a:latin typeface="Calibri"/>
                <a:ea typeface="Calibri"/>
                <a:cs typeface="Calibri"/>
              </a:defRPr>
            </a:lvl3pPr>
            <a:lvl4pPr marL="539729" indent="0">
              <a:buNone/>
              <a:defRPr sz="1300">
                <a:solidFill>
                  <a:srgbClr val="003056"/>
                </a:solidFill>
                <a:latin typeface="Calibri"/>
                <a:ea typeface="Calibri"/>
                <a:cs typeface="Calibri"/>
              </a:defRPr>
            </a:lvl4pPr>
          </a:lstStyle>
          <a:p>
            <a:pPr lvl="0">
              <a:defRPr/>
            </a:pPr>
            <a:r>
              <a:rPr lang="en-GB" err="1"/>
              <a:t>Textmasterformat</a:t>
            </a:r>
            <a:r>
              <a:rPr lang="en-GB"/>
              <a:t> </a:t>
            </a:r>
            <a:r>
              <a:rPr lang="en-GB" err="1"/>
              <a:t>bearbeiten</a:t>
            </a:r>
            <a:endParaRPr/>
          </a:p>
          <a:p>
            <a:pPr lvl="1">
              <a:defRPr/>
            </a:pPr>
            <a:r>
              <a:rPr lang="en-GB" err="1"/>
              <a:t>Zweite</a:t>
            </a:r>
            <a:r>
              <a:rPr lang="en-GB"/>
              <a:t> Ebene</a:t>
            </a:r>
            <a:endParaRPr/>
          </a:p>
          <a:p>
            <a:pPr lvl="2">
              <a:defRPr/>
            </a:pPr>
            <a:r>
              <a:rPr lang="en-GB" err="1"/>
              <a:t>Dritte</a:t>
            </a:r>
            <a:r>
              <a:rPr lang="en-GB"/>
              <a:t> Ebene</a:t>
            </a:r>
            <a:endParaRPr/>
          </a:p>
          <a:p>
            <a:pPr lvl="3">
              <a:defRPr/>
            </a:pPr>
            <a:r>
              <a:rPr lang="en-GB" err="1"/>
              <a:t>Vierte</a:t>
            </a:r>
            <a:r>
              <a:rPr lang="en-GB"/>
              <a:t> Ebene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Header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platzhalter 11"/>
          <p:cNvSpPr>
            <a:spLocks noGrp="1"/>
          </p:cNvSpPr>
          <p:nvPr>
            <p:ph type="body" sz="quarter" idx="13"/>
          </p:nvPr>
        </p:nvSpPr>
        <p:spPr bwMode="auto">
          <a:xfrm>
            <a:off x="287339" y="959999"/>
            <a:ext cx="8569325" cy="4032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003056"/>
                </a:solidFill>
                <a:latin typeface="Calibri"/>
                <a:ea typeface="Calibri"/>
                <a:cs typeface="Calibri"/>
              </a:defRPr>
            </a:lvl1pPr>
            <a:lvl2pPr marL="179910" indent="0">
              <a:buNone/>
              <a:defRPr sz="1600">
                <a:solidFill>
                  <a:srgbClr val="003056"/>
                </a:solidFill>
                <a:latin typeface="Calibri"/>
                <a:ea typeface="Calibri"/>
                <a:cs typeface="Calibri"/>
              </a:defRPr>
            </a:lvl2pPr>
            <a:lvl3pPr marL="359819" indent="0">
              <a:buNone/>
              <a:defRPr sz="1400">
                <a:solidFill>
                  <a:srgbClr val="003056"/>
                </a:solidFill>
                <a:latin typeface="Calibri"/>
                <a:ea typeface="Calibri"/>
                <a:cs typeface="Calibri"/>
              </a:defRPr>
            </a:lvl3pPr>
            <a:lvl4pPr marL="539729" indent="0">
              <a:buNone/>
              <a:defRPr sz="1300">
                <a:solidFill>
                  <a:srgbClr val="003056"/>
                </a:solidFill>
                <a:latin typeface="Calibri"/>
                <a:ea typeface="Calibri"/>
                <a:cs typeface="Calibri"/>
              </a:defRPr>
            </a:lvl4pPr>
          </a:lstStyle>
          <a:p>
            <a:pPr lvl="0">
              <a:defRPr/>
            </a:pPr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dirty="0"/>
          </a:p>
          <a:p>
            <a:pPr lvl="1">
              <a:defRPr/>
            </a:pPr>
            <a:r>
              <a:rPr lang="en-GB" dirty="0" err="1"/>
              <a:t>Zweite</a:t>
            </a:r>
            <a:r>
              <a:rPr lang="en-GB" dirty="0"/>
              <a:t> Ebene</a:t>
            </a:r>
            <a:endParaRPr dirty="0"/>
          </a:p>
          <a:p>
            <a:pPr lvl="2">
              <a:defRPr/>
            </a:pPr>
            <a:r>
              <a:rPr lang="en-GB" dirty="0" err="1"/>
              <a:t>Dritte</a:t>
            </a:r>
            <a:r>
              <a:rPr lang="en-GB" dirty="0"/>
              <a:t> Ebene</a:t>
            </a:r>
            <a:endParaRPr dirty="0"/>
          </a:p>
          <a:p>
            <a:pPr lvl="3">
              <a:defRPr/>
            </a:pPr>
            <a:r>
              <a:rPr lang="en-GB" dirty="0" err="1"/>
              <a:t>Vierte</a:t>
            </a:r>
            <a:r>
              <a:rPr lang="en-GB" dirty="0"/>
              <a:t> Ebene</a:t>
            </a:r>
            <a:endParaRPr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003056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r>
              <a:rPr lang="en-GB"/>
              <a:t>Titelmasterformat durch Klicken bearbeiten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Header_Titel_Diagram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003056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r>
              <a:rPr lang="en-GB"/>
              <a:t>Titelmasterformat durch Klicken bearbeiten</a:t>
            </a:r>
            <a:endParaRPr/>
          </a:p>
        </p:txBody>
      </p:sp>
      <p:sp>
        <p:nvSpPr>
          <p:cNvPr id="5" name="Textplatzhalter 24"/>
          <p:cNvSpPr>
            <a:spLocks noGrp="1"/>
          </p:cNvSpPr>
          <p:nvPr>
            <p:ph type="body" sz="quarter" idx="11"/>
          </p:nvPr>
        </p:nvSpPr>
        <p:spPr bwMode="auto"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800" b="1">
                <a:solidFill>
                  <a:srgbClr val="003056"/>
                </a:solidFill>
                <a:latin typeface="Calibri"/>
                <a:cs typeface="Calibri"/>
              </a:defRPr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>
              <a:defRPr/>
            </a:pPr>
            <a:r>
              <a:rPr lang="en-GB" err="1"/>
              <a:t>Textmasterformat</a:t>
            </a:r>
            <a:r>
              <a:rPr lang="en-GB"/>
              <a:t> </a:t>
            </a:r>
            <a:r>
              <a:rPr lang="en-GB" err="1"/>
              <a:t>bearbeiten</a:t>
            </a:r>
            <a:endParaRPr/>
          </a:p>
        </p:txBody>
      </p:sp>
      <p:sp>
        <p:nvSpPr>
          <p:cNvPr id="6" name="Diagrammplatzhalter 8"/>
          <p:cNvSpPr>
            <a:spLocks noGrp="1"/>
          </p:cNvSpPr>
          <p:nvPr>
            <p:ph type="chart" sz="quarter" idx="13"/>
          </p:nvPr>
        </p:nvSpPr>
        <p:spPr bwMode="auto">
          <a:xfrm>
            <a:off x="287339" y="1404000"/>
            <a:ext cx="8569325" cy="34645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003056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>
              <a:defRPr/>
            </a:pPr>
            <a:r>
              <a:rPr lang="en-GB" err="1"/>
              <a:t>Diagramm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auf Symbol </a:t>
            </a:r>
            <a:r>
              <a:rPr lang="en-GB" err="1"/>
              <a:t>hinzufügen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mittig, horizontale Lin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Gerader Verbinder 9"/>
          <p:cNvCxnSpPr>
            <a:cxnSpLocks/>
          </p:cNvCxnSpPr>
          <p:nvPr userDrawn="1"/>
        </p:nvCxnSpPr>
        <p:spPr bwMode="auto">
          <a:xfrm>
            <a:off x="287339" y="2530740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ctrTitle"/>
          </p:nvPr>
        </p:nvSpPr>
        <p:spPr bwMode="auto"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>
                <a:solidFill>
                  <a:srgbClr val="003056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288000" y="266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rgbClr val="003056"/>
                </a:solidFill>
                <a:latin typeface="Calibri"/>
                <a:cs typeface="Calibri"/>
              </a:defRPr>
            </a:lvl1pPr>
            <a:lvl2pPr marL="380985" indent="0" algn="ctr">
              <a:buNone/>
              <a:defRPr sz="1650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50"/>
            </a:lvl4pPr>
            <a:lvl5pPr marL="1523939" indent="0" algn="ctr">
              <a:buNone/>
              <a:defRPr sz="1350"/>
            </a:lvl5pPr>
            <a:lvl6pPr marL="1904924" indent="0" algn="ctr">
              <a:buNone/>
              <a:defRPr sz="1350"/>
            </a:lvl6pPr>
            <a:lvl7pPr marL="2285909" indent="0" algn="ctr">
              <a:buNone/>
              <a:defRPr sz="1350"/>
            </a:lvl7pPr>
            <a:lvl8pPr marL="2666893" indent="0" algn="ctr">
              <a:buNone/>
              <a:defRPr sz="1350"/>
            </a:lvl8pPr>
            <a:lvl9pPr marL="3047878" indent="0" algn="ctr">
              <a:buNone/>
              <a:defRPr sz="1350"/>
            </a:lvl9pPr>
          </a:lstStyle>
          <a:p>
            <a:pPr>
              <a:defRPr/>
            </a:pPr>
            <a:r>
              <a:rPr lang="de-DE"/>
              <a:t>Formatvorlage des Untertitelmasters durch Klicken bearbeiten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Header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 bwMode="auto"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003056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Blanc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5" name="Gerader Verbinder 10"/>
          <p:cNvCxnSpPr>
            <a:cxnSpLocks/>
          </p:cNvCxnSpPr>
          <p:nvPr/>
        </p:nvCxnSpPr>
        <p:spPr bwMode="auto">
          <a:xfrm>
            <a:off x="287339" y="678657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11"/>
          <p:cNvCxnSpPr>
            <a:cxnSpLocks/>
          </p:cNvCxnSpPr>
          <p:nvPr/>
        </p:nvCxnSpPr>
        <p:spPr bwMode="auto"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B93B3B4F-1923-67B3-9E94-337EC69780EC}"/>
              </a:ext>
            </a:extLst>
          </p:cNvPr>
          <p:cNvSpPr txBox="1">
            <a:spLocks/>
          </p:cNvSpPr>
          <p:nvPr userDrawn="1"/>
        </p:nvSpPr>
        <p:spPr>
          <a:xfrm>
            <a:off x="7092280" y="5233764"/>
            <a:ext cx="1406313" cy="18004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r" defTabSz="457200">
              <a:defRPr sz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05" rtl="0"/>
            <a:fld id="{FC0CC166-4E39-43B8-AB91-BDD1C4C9E224}" type="slidenum">
              <a:rPr lang="de-DE" kern="1200" smtClean="0">
                <a:latin typeface="Calibri"/>
              </a:rPr>
              <a:pPr defTabSz="914305" rtl="0"/>
              <a:t>‹#›</a:t>
            </a:fld>
            <a:endParaRPr lang="de-DE" kern="1200">
              <a:latin typeface="Calibri"/>
            </a:endParaRP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1C149CDC-373D-62EC-DA20-91DE4217ADB1}"/>
              </a:ext>
            </a:extLst>
          </p:cNvPr>
          <p:cNvSpPr txBox="1">
            <a:spLocks/>
          </p:cNvSpPr>
          <p:nvPr userDrawn="1"/>
        </p:nvSpPr>
        <p:spPr>
          <a:xfrm>
            <a:off x="422163" y="5305772"/>
            <a:ext cx="2845541" cy="18004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de-DE"/>
            </a:defPPr>
            <a:lvl1pPr marL="0" algn="l" defTabSz="914305" rtl="0" eaLnBrk="1" latinLnBrk="0" hangingPunct="1">
              <a:defRPr sz="12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1pPr>
            <a:lvl2pPr marL="457152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7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1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14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6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19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latin typeface="Calibri"/>
              </a:rPr>
              <a:t>18.02.2025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4976836-E6EA-BDCA-A160-8F156C039643}"/>
              </a:ext>
            </a:extLst>
          </p:cNvPr>
          <p:cNvSpPr txBox="1">
            <a:spLocks/>
          </p:cNvSpPr>
          <p:nvPr userDrawn="1"/>
        </p:nvSpPr>
        <p:spPr>
          <a:xfrm>
            <a:off x="422163" y="5143743"/>
            <a:ext cx="3861805" cy="18004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de-DE"/>
            </a:defPPr>
            <a:lvl1pPr marL="0" algn="l" defTabSz="914305" rtl="0" eaLnBrk="1" latinLnBrk="0" hangingPunct="1">
              <a:defRPr sz="12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1pPr>
            <a:lvl2pPr marL="457152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7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1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14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6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19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 err="1">
                <a:latin typeface="Calibri"/>
              </a:rPr>
              <a:t>Master‘s</a:t>
            </a:r>
            <a:r>
              <a:rPr lang="de-DE" sz="1000" dirty="0">
                <a:latin typeface="Calibri"/>
              </a:rPr>
              <a:t> </a:t>
            </a:r>
            <a:r>
              <a:rPr lang="de-DE" sz="1000" dirty="0" err="1">
                <a:latin typeface="Calibri"/>
              </a:rPr>
              <a:t>thesis</a:t>
            </a:r>
            <a:r>
              <a:rPr lang="de-DE" sz="1000" dirty="0">
                <a:latin typeface="Calibri"/>
              </a:rPr>
              <a:t> </a:t>
            </a:r>
            <a:r>
              <a:rPr lang="de-DE" sz="1000" dirty="0" err="1">
                <a:latin typeface="Calibri"/>
              </a:rPr>
              <a:t>Presentation</a:t>
            </a:r>
            <a:endParaRPr lang="de-DE" sz="1000" dirty="0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</p:sldLayoutIdLst>
  <p:hf sldNum="0" hdr="0" ftr="0" dt="0"/>
  <p:txStyles>
    <p:titleStyle>
      <a:lvl1pPr algn="l">
        <a:lnSpc>
          <a:spcPct val="90000"/>
        </a:lnSpc>
        <a:spcBef>
          <a:spcPts val="0"/>
        </a:spcBef>
        <a:spcAft>
          <a:spcPts val="0"/>
        </a:spcAft>
        <a:defRPr sz="3650">
          <a:solidFill>
            <a:schemeClr val="tx1"/>
          </a:solidFill>
          <a:latin typeface="Arial"/>
          <a:ea typeface="+mj-ea"/>
          <a:cs typeface="Arial"/>
        </a:defRPr>
      </a:lvl1pPr>
      <a:lvl2pPr algn="l">
        <a:lnSpc>
          <a:spcPct val="90000"/>
        </a:lnSpc>
        <a:spcBef>
          <a:spcPts val="0"/>
        </a:spcBef>
        <a:spcAft>
          <a:spcPts val="0"/>
        </a:spcAft>
        <a:defRPr sz="3650">
          <a:solidFill>
            <a:schemeClr val="tx1"/>
          </a:solidFill>
          <a:latin typeface="Arial"/>
          <a:cs typeface="Arial"/>
        </a:defRPr>
      </a:lvl2pPr>
      <a:lvl3pPr algn="l">
        <a:lnSpc>
          <a:spcPct val="90000"/>
        </a:lnSpc>
        <a:spcBef>
          <a:spcPts val="0"/>
        </a:spcBef>
        <a:spcAft>
          <a:spcPts val="0"/>
        </a:spcAft>
        <a:defRPr sz="3650">
          <a:solidFill>
            <a:schemeClr val="tx1"/>
          </a:solidFill>
          <a:latin typeface="Arial"/>
          <a:cs typeface="Arial"/>
        </a:defRPr>
      </a:lvl3pPr>
      <a:lvl4pPr algn="l">
        <a:lnSpc>
          <a:spcPct val="90000"/>
        </a:lnSpc>
        <a:spcBef>
          <a:spcPts val="0"/>
        </a:spcBef>
        <a:spcAft>
          <a:spcPts val="0"/>
        </a:spcAft>
        <a:defRPr sz="3650">
          <a:solidFill>
            <a:schemeClr val="tx1"/>
          </a:solidFill>
          <a:latin typeface="Arial"/>
          <a:cs typeface="Arial"/>
        </a:defRPr>
      </a:lvl4pPr>
      <a:lvl5pPr algn="l">
        <a:lnSpc>
          <a:spcPct val="90000"/>
        </a:lnSpc>
        <a:spcBef>
          <a:spcPts val="0"/>
        </a:spcBef>
        <a:spcAft>
          <a:spcPts val="0"/>
        </a:spcAft>
        <a:defRPr sz="3650">
          <a:solidFill>
            <a:schemeClr val="tx1"/>
          </a:solidFill>
          <a:latin typeface="Arial"/>
          <a:cs typeface="Arial"/>
        </a:defRPr>
      </a:lvl5pPr>
      <a:lvl6pPr marL="380985" algn="l">
        <a:lnSpc>
          <a:spcPct val="90000"/>
        </a:lnSpc>
        <a:spcBef>
          <a:spcPts val="0"/>
        </a:spcBef>
        <a:spcAft>
          <a:spcPts val="0"/>
        </a:spcAft>
        <a:defRPr sz="3650">
          <a:solidFill>
            <a:schemeClr val="tx1"/>
          </a:solidFill>
          <a:latin typeface="Arial"/>
          <a:cs typeface="Arial"/>
        </a:defRPr>
      </a:lvl6pPr>
      <a:lvl7pPr marL="761970" algn="l">
        <a:lnSpc>
          <a:spcPct val="90000"/>
        </a:lnSpc>
        <a:spcBef>
          <a:spcPts val="0"/>
        </a:spcBef>
        <a:spcAft>
          <a:spcPts val="0"/>
        </a:spcAft>
        <a:defRPr sz="3650">
          <a:solidFill>
            <a:schemeClr val="tx1"/>
          </a:solidFill>
          <a:latin typeface="Arial"/>
          <a:cs typeface="Arial"/>
        </a:defRPr>
      </a:lvl7pPr>
      <a:lvl8pPr marL="1142954" algn="l">
        <a:lnSpc>
          <a:spcPct val="90000"/>
        </a:lnSpc>
        <a:spcBef>
          <a:spcPts val="0"/>
        </a:spcBef>
        <a:spcAft>
          <a:spcPts val="0"/>
        </a:spcAft>
        <a:defRPr sz="3650">
          <a:solidFill>
            <a:schemeClr val="tx1"/>
          </a:solidFill>
          <a:latin typeface="Arial"/>
          <a:cs typeface="Arial"/>
        </a:defRPr>
      </a:lvl8pPr>
      <a:lvl9pPr marL="1523939" algn="l">
        <a:lnSpc>
          <a:spcPct val="90000"/>
        </a:lnSpc>
        <a:spcBef>
          <a:spcPts val="0"/>
        </a:spcBef>
        <a:spcAft>
          <a:spcPts val="0"/>
        </a:spcAft>
        <a:defRPr sz="3650">
          <a:solidFill>
            <a:schemeClr val="tx1"/>
          </a:solidFill>
          <a:latin typeface="Arial"/>
          <a:cs typeface="Arial"/>
        </a:defRPr>
      </a:lvl9pPr>
    </p:titleStyle>
    <p:bodyStyle>
      <a:lvl1pPr marL="179909" indent="-179909" algn="l" defTabSz="179909">
        <a:spcBef>
          <a:spcPts val="0"/>
        </a:spcBef>
        <a:spcAft>
          <a:spcPts val="0"/>
        </a:spcAft>
        <a:buClr>
          <a:schemeClr val="tx2"/>
        </a:buClr>
        <a:buFont typeface="Arial"/>
        <a:buChar char="•"/>
        <a:defRPr>
          <a:solidFill>
            <a:schemeClr val="tx1"/>
          </a:solidFill>
          <a:latin typeface="Arial"/>
          <a:ea typeface="+mn-ea"/>
          <a:cs typeface="Arial"/>
        </a:defRPr>
      </a:lvl1pPr>
      <a:lvl2pPr marL="359819" indent="-179909" algn="l">
        <a:spcBef>
          <a:spcPts val="0"/>
        </a:spcBef>
        <a:spcAft>
          <a:spcPts val="0"/>
        </a:spcAft>
        <a:buClr>
          <a:schemeClr val="tx2"/>
        </a:buClr>
        <a:buFont typeface="Symbol"/>
        <a:buChar char="-"/>
        <a:defRPr sz="1350">
          <a:solidFill>
            <a:schemeClr val="tx1"/>
          </a:solidFill>
          <a:latin typeface="Arial"/>
          <a:ea typeface="+mn-ea"/>
          <a:cs typeface="Arial"/>
        </a:defRPr>
      </a:lvl2pPr>
      <a:lvl3pPr marL="539728" indent="-179909" algn="l" defTabSz="179909">
        <a:spcBef>
          <a:spcPts val="0"/>
        </a:spcBef>
        <a:spcAft>
          <a:spcPts val="0"/>
        </a:spcAft>
        <a:buClr>
          <a:schemeClr val="tx2"/>
        </a:buClr>
        <a:buSzPct val="80000"/>
        <a:buFont typeface="Wingdings"/>
        <a:buChar char="§"/>
        <a:defRPr sz="1350">
          <a:solidFill>
            <a:schemeClr val="tx1"/>
          </a:solidFill>
          <a:latin typeface="Arial"/>
          <a:ea typeface="+mn-ea"/>
          <a:cs typeface="Arial"/>
        </a:defRPr>
      </a:lvl3pPr>
      <a:lvl4pPr marL="719638" indent="-179909" algn="l" defTabSz="179909">
        <a:spcBef>
          <a:spcPts val="0"/>
        </a:spcBef>
        <a:spcAft>
          <a:spcPts val="0"/>
        </a:spcAft>
        <a:buClr>
          <a:schemeClr val="tx2"/>
        </a:buClr>
        <a:buSzPct val="100000"/>
        <a:buFont typeface="Arial"/>
        <a:buChar char="-"/>
        <a:defRPr sz="1350">
          <a:solidFill>
            <a:schemeClr val="tx1"/>
          </a:solidFill>
          <a:latin typeface="Arial"/>
          <a:ea typeface="+mn-ea"/>
          <a:cs typeface="Arial"/>
        </a:defRPr>
      </a:lvl4pPr>
      <a:lvl5pPr marL="719638" indent="-179909" algn="l">
        <a:lnSpc>
          <a:spcPct val="90000"/>
        </a:lnSpc>
        <a:spcBef>
          <a:spcPts val="0"/>
        </a:spcBef>
        <a:spcAft>
          <a:spcPts val="0"/>
        </a:spcAft>
        <a:buClr>
          <a:schemeClr val="tx2"/>
        </a:buClr>
        <a:buFont typeface="Arial"/>
        <a:buChar char="-"/>
        <a:defRPr sz="1350">
          <a:solidFill>
            <a:schemeClr val="tx1"/>
          </a:solidFill>
          <a:latin typeface="Arial"/>
          <a:ea typeface="+mn-ea"/>
          <a:cs typeface="Arial"/>
        </a:defRPr>
      </a:lvl5pPr>
      <a:lvl6pPr marL="2095416" indent="-190492" algn="l" defTabSz="761970">
        <a:lnSpc>
          <a:spcPct val="90000"/>
        </a:lnSpc>
        <a:spcBef>
          <a:spcPts val="417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>
        <a:lnSpc>
          <a:spcPct val="90000"/>
        </a:lnSpc>
        <a:spcBef>
          <a:spcPts val="417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>
        <a:lnSpc>
          <a:spcPct val="90000"/>
        </a:lnSpc>
        <a:spcBef>
          <a:spcPts val="417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>
        <a:lnSpc>
          <a:spcPct val="90000"/>
        </a:lnSpc>
        <a:spcBef>
          <a:spcPts val="417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>
        <a:defRPr sz="15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>
        <a:defRPr sz="15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>
        <a:defRPr sz="15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>
        <a:defRPr sz="15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>
        <a:defRPr sz="15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>
        <a:defRPr sz="15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>
        <a:defRPr sz="15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7077/48vt-m4t2" TargetMode="External"/><Relationship Id="rId2" Type="http://schemas.openxmlformats.org/officeDocument/2006/relationships/hyperlink" Target="https://doi.org/10.18653/v1/s18-1001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7DDE4C-468F-EFDD-D554-DA14C6D470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86E05-99B6-F3D6-3877-CDB2E959D7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0" tIns="0" rIns="0" bIns="0" anchor="t"/>
          <a:lstStyle/>
          <a:p>
            <a:r>
              <a:rPr lang="en-US" dirty="0"/>
              <a:t>Comparing Approaches to Create Time Series of LMs</a:t>
            </a:r>
          </a:p>
          <a:p>
            <a:endParaRPr lang="en-US" dirty="0"/>
          </a:p>
          <a:p>
            <a:r>
              <a:rPr lang="en-US" dirty="0"/>
              <a:t>Md </a:t>
            </a:r>
            <a:r>
              <a:rPr lang="en-US" dirty="0" err="1"/>
              <a:t>Touhidul</a:t>
            </a:r>
            <a:r>
              <a:rPr lang="en-US" dirty="0"/>
              <a:t> Islam</a:t>
            </a:r>
          </a:p>
        </p:txBody>
      </p:sp>
    </p:spTree>
    <p:extLst>
      <p:ext uri="{BB962C8B-B14F-4D97-AF65-F5344CB8AC3E}">
        <p14:creationId xmlns:p14="http://schemas.microsoft.com/office/powerpoint/2010/main" val="732551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571C4E-4DD5-24D2-A373-E876EB3FA4EB}"/>
              </a:ext>
            </a:extLst>
          </p:cNvPr>
          <p:cNvSpPr txBox="1"/>
          <p:nvPr/>
        </p:nvSpPr>
        <p:spPr bwMode="auto">
          <a:xfrm>
            <a:off x="287339" y="959999"/>
            <a:ext cx="8569325" cy="4032131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/>
          <a:p>
            <a:pPr marL="285750" indent="-285750" defTabSz="179909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BD7FE1-4151-E1F9-179B-B6F9B1F1D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en-DE" dirty="0"/>
              <a:t>Data</a:t>
            </a:r>
          </a:p>
        </p:txBody>
      </p:sp>
      <p:pic>
        <p:nvPicPr>
          <p:cNvPr id="10" name="Picture 9" descr="A graph showing a line of a graph&#10;&#10;Description automatically generated with medium confidence">
            <a:extLst>
              <a:ext uri="{FF2B5EF4-FFF2-40B4-BE49-F238E27FC236}">
                <a16:creationId xmlns:a16="http://schemas.microsoft.com/office/drawing/2014/main" id="{9B8778A5-CC38-86AE-4C0A-4B5222726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484" y="779934"/>
            <a:ext cx="6237032" cy="225763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C5508A6-D46C-F435-A29E-A5CA20CB4EDA}"/>
              </a:ext>
            </a:extLst>
          </p:cNvPr>
          <p:cNvGraphicFramePr/>
          <p:nvPr/>
        </p:nvGraphicFramePr>
        <p:xfrm>
          <a:off x="371872" y="4773879"/>
          <a:ext cx="8455231" cy="19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406D54-3A0C-4016-7059-E6FB4C5EA553}"/>
              </a:ext>
            </a:extLst>
          </p:cNvPr>
          <p:cNvCxnSpPr>
            <a:cxnSpLocks/>
          </p:cNvCxnSpPr>
          <p:nvPr/>
        </p:nvCxnSpPr>
        <p:spPr>
          <a:xfrm>
            <a:off x="1917631" y="2122043"/>
            <a:ext cx="50024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8169134-173F-0959-E7ED-1F74A655E010}"/>
              </a:ext>
            </a:extLst>
          </p:cNvPr>
          <p:cNvSpPr txBox="1"/>
          <p:nvPr/>
        </p:nvSpPr>
        <p:spPr bwMode="auto">
          <a:xfrm>
            <a:off x="1367322" y="3115609"/>
            <a:ext cx="6231193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179909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GB" sz="1200" dirty="0"/>
              <a:t>The complete Twitter history of the users was </a:t>
            </a:r>
            <a:r>
              <a:rPr lang="en-GB" sz="1200" b="1" dirty="0"/>
              <a:t>extracted and split </a:t>
            </a:r>
            <a:r>
              <a:rPr lang="en-GB" sz="1200" dirty="0"/>
              <a:t>by week</a:t>
            </a:r>
            <a:r>
              <a:rPr lang="en-GB" sz="1400" dirty="0"/>
              <a:t>. </a:t>
            </a:r>
            <a:endParaRPr lang="en-US" sz="1400" dirty="0">
              <a:latin typeface="Calibri"/>
              <a:cs typeface="Calibri"/>
            </a:endParaRPr>
          </a:p>
          <a:p>
            <a:pPr marL="285750" indent="-285750" defTabSz="179909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Calibri"/>
                <a:cs typeface="Calibri"/>
              </a:rPr>
              <a:t>Time: </a:t>
            </a:r>
            <a:r>
              <a:rPr lang="en-GB" sz="1200" dirty="0"/>
              <a:t>UK Twitter users </a:t>
            </a:r>
            <a:r>
              <a:rPr lang="en-US" sz="1400" b="1" dirty="0">
                <a:latin typeface="Calibri"/>
                <a:cs typeface="Calibri"/>
              </a:rPr>
              <a:t>January 2019 – March 2023 </a:t>
            </a:r>
          </a:p>
          <a:p>
            <a:pPr marL="285750" indent="-285750" defTabSz="179909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latin typeface="Calibri"/>
                <a:cs typeface="Calibri"/>
              </a:rPr>
              <a:t>Hight and low </a:t>
            </a:r>
            <a:r>
              <a:rPr lang="en-US" sz="1400" dirty="0">
                <a:latin typeface="Calibri"/>
                <a:cs typeface="Calibri"/>
              </a:rPr>
              <a:t>activity are </a:t>
            </a:r>
            <a:r>
              <a:rPr lang="en-US" sz="1400" b="1" dirty="0">
                <a:latin typeface="Calibri"/>
                <a:cs typeface="Calibri"/>
              </a:rPr>
              <a:t>filtered out</a:t>
            </a:r>
          </a:p>
          <a:p>
            <a:pPr marL="285750" indent="-285750" defTabSz="179909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Calibri"/>
                <a:cs typeface="Calibri"/>
              </a:rPr>
              <a:t>The data have been split into </a:t>
            </a:r>
            <a:r>
              <a:rPr lang="en-US" sz="1400" b="1" dirty="0">
                <a:latin typeface="Calibri"/>
                <a:cs typeface="Calibri"/>
              </a:rPr>
              <a:t>200 weeks </a:t>
            </a:r>
          </a:p>
          <a:p>
            <a:pPr marL="285750" indent="-285750" defTabSz="179909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Calibri"/>
                <a:cs typeface="Calibri"/>
              </a:rPr>
              <a:t>Total </a:t>
            </a:r>
            <a:r>
              <a:rPr lang="en-US" sz="1400" b="1" dirty="0">
                <a:latin typeface="Calibri"/>
                <a:cs typeface="Calibri"/>
              </a:rPr>
              <a:t>70 million </a:t>
            </a:r>
            <a:r>
              <a:rPr lang="en-US" sz="1400" dirty="0">
                <a:latin typeface="Calibri"/>
                <a:cs typeface="Calibri"/>
              </a:rPr>
              <a:t>tweets, with an average of </a:t>
            </a:r>
            <a:r>
              <a:rPr lang="en-US" sz="1400" b="1" dirty="0">
                <a:latin typeface="Calibri"/>
                <a:cs typeface="Calibri"/>
              </a:rPr>
              <a:t>350 thousand </a:t>
            </a:r>
            <a:r>
              <a:rPr lang="en-US" sz="1400" dirty="0">
                <a:latin typeface="Calibri"/>
                <a:cs typeface="Calibri"/>
              </a:rPr>
              <a:t>weekly tweets</a:t>
            </a:r>
          </a:p>
          <a:p>
            <a:pPr marL="285750" marR="0" lvl="0" indent="-285750" algn="l" defTabSz="1799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latin typeface="Calibri"/>
                <a:cs typeface="Calibri"/>
              </a:rPr>
              <a:t>Keep the training data the same at </a:t>
            </a:r>
            <a:r>
              <a:rPr lang="en-US" sz="1400" b="1" dirty="0">
                <a:latin typeface="Calibri"/>
                <a:cs typeface="Calibri"/>
              </a:rPr>
              <a:t>200k </a:t>
            </a:r>
            <a:r>
              <a:rPr lang="en-US" sz="1400" dirty="0">
                <a:latin typeface="Calibri"/>
                <a:cs typeface="Calibri"/>
              </a:rPr>
              <a:t>by </a:t>
            </a:r>
            <a:r>
              <a:rPr lang="en-US" sz="1400" b="1" dirty="0">
                <a:latin typeface="Calibri"/>
                <a:cs typeface="Calibri"/>
              </a:rPr>
              <a:t>under-sampling and oversampl</a:t>
            </a:r>
            <a:r>
              <a:rPr lang="en-US" sz="1400" dirty="0">
                <a:latin typeface="Calibri"/>
                <a:cs typeface="Calibri"/>
              </a:rPr>
              <a:t>ing. </a:t>
            </a:r>
          </a:p>
        </p:txBody>
      </p:sp>
    </p:spTree>
    <p:extLst>
      <p:ext uri="{BB962C8B-B14F-4D97-AF65-F5344CB8AC3E}">
        <p14:creationId xmlns:p14="http://schemas.microsoft.com/office/powerpoint/2010/main" val="3545499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379692A-EA05-55E3-F720-37FED797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</p:spPr>
        <p:txBody>
          <a:bodyPr/>
          <a:lstStyle/>
          <a:p>
            <a:r>
              <a:rPr lang="en-US" dirty="0"/>
              <a:t>Survey Question (Gold standard)</a:t>
            </a:r>
          </a:p>
        </p:txBody>
      </p:sp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CD3CA933-6125-1BC8-979D-81C93A8DB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205" y="2013832"/>
            <a:ext cx="5087974" cy="2556263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98E3BA-24FD-8524-4119-CA84F6D8E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0229273"/>
              </p:ext>
            </p:extLst>
          </p:nvPr>
        </p:nvGraphicFramePr>
        <p:xfrm>
          <a:off x="371872" y="4773879"/>
          <a:ext cx="8455231" cy="19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958CFB2-A749-558A-E3D6-174046C204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5594560"/>
              </p:ext>
            </p:extLst>
          </p:nvPr>
        </p:nvGraphicFramePr>
        <p:xfrm>
          <a:off x="485247" y="5463699"/>
          <a:ext cx="8173506" cy="20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6D6A30-8EA4-6139-9B30-10315F91CA3D}"/>
              </a:ext>
            </a:extLst>
          </p:cNvPr>
          <p:cNvSpPr txBox="1"/>
          <p:nvPr/>
        </p:nvSpPr>
        <p:spPr bwMode="auto">
          <a:xfrm>
            <a:off x="288000" y="875071"/>
            <a:ext cx="837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Survey results are gathered from </a:t>
            </a:r>
            <a:r>
              <a:rPr lang="en-GB" sz="1800" b="1" dirty="0"/>
              <a:t>YouGov</a:t>
            </a:r>
            <a:r>
              <a:rPr lang="en-GB" sz="1800" dirty="0"/>
              <a:t>, which tracks the emotions and life satisfaction of the British population on a weekly basis.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04785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EA44-F9EB-1FB7-EDFC-33E5BC703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4340EA5-92A6-2590-0500-26175A5BBE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</p:spPr>
        <p:txBody>
          <a:bodyPr anchor="t">
            <a:normAutofit/>
          </a:bodyPr>
          <a:lstStyle/>
          <a:p>
            <a:r>
              <a:rPr lang="en-GB" sz="1800" i="1" dirty="0"/>
              <a:t>Can it detect the change in people</a:t>
            </a:r>
            <a:r>
              <a:rPr lang="en-US" sz="1800" i="1" dirty="0"/>
              <a:t>'s</a:t>
            </a:r>
            <a:r>
              <a:rPr lang="en-GB" sz="1800" i="1" dirty="0"/>
              <a:t> opinion change?</a:t>
            </a:r>
            <a:endParaRPr lang="en-US" sz="18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DDDFD6E-2198-D5DA-2B6F-19E9DC4C5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000" y="2664000"/>
            <a:ext cx="8568000" cy="1379802"/>
          </a:xfrm>
        </p:spPr>
        <p:txBody>
          <a:bodyPr/>
          <a:lstStyle/>
          <a:p>
            <a:r>
              <a:rPr lang="en-US" dirty="0"/>
              <a:t>Does training give better results? Or does the base model already contain temporal information?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78F98-5266-609D-9127-46ECF13C78B0}"/>
              </a:ext>
            </a:extLst>
          </p:cNvPr>
          <p:cNvSpPr txBox="1"/>
          <p:nvPr/>
        </p:nvSpPr>
        <p:spPr bwMode="auto">
          <a:xfrm>
            <a:off x="288000" y="223284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question 1: </a:t>
            </a:r>
          </a:p>
        </p:txBody>
      </p:sp>
    </p:spTree>
    <p:extLst>
      <p:ext uri="{BB962C8B-B14F-4D97-AF65-F5344CB8AC3E}">
        <p14:creationId xmlns:p14="http://schemas.microsoft.com/office/powerpoint/2010/main" val="1560846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C8F5-9A1C-1FC2-1586-65B4BBE3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</p:spPr>
        <p:txBody>
          <a:bodyPr anchor="b">
            <a:normAutofit/>
          </a:bodyPr>
          <a:lstStyle/>
          <a:p>
            <a:pPr lvl="0"/>
            <a:r>
              <a:rPr lang="en-GB" dirty="0">
                <a:latin typeface="+mn-lt"/>
              </a:rPr>
              <a:t>Can it detect the change in people</a:t>
            </a:r>
            <a:r>
              <a:rPr lang="en-US" dirty="0">
                <a:latin typeface="+mn-lt"/>
              </a:rPr>
              <a:t>'s</a:t>
            </a:r>
            <a:r>
              <a:rPr lang="en-GB" dirty="0">
                <a:latin typeface="+mn-lt"/>
              </a:rPr>
              <a:t> opinion change?</a:t>
            </a:r>
            <a:endParaRPr lang="en-US" dirty="0">
              <a:latin typeface="+mn-lt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81111E3-CB39-D2AB-8CA5-C4CC0B83DC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2164652"/>
              </p:ext>
            </p:extLst>
          </p:nvPr>
        </p:nvGraphicFramePr>
        <p:xfrm>
          <a:off x="-2520040" y="1141776"/>
          <a:ext cx="9144000" cy="2607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6D6B013-2217-1123-87F4-C2F68563847D}"/>
              </a:ext>
            </a:extLst>
          </p:cNvPr>
          <p:cNvSpPr/>
          <p:nvPr/>
        </p:nvSpPr>
        <p:spPr>
          <a:xfrm>
            <a:off x="4217932" y="943465"/>
            <a:ext cx="4502552" cy="1122744"/>
          </a:xfrm>
          <a:prstGeom prst="wedgeRoundRectCallou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0"/>
            <a:r>
              <a:rPr lang="en-US" sz="1400" dirty="0">
                <a:solidFill>
                  <a:schemeClr val="tx1"/>
                </a:solidFill>
                <a:cs typeface="Aharoni" panose="02010803020104030203" pitchFamily="2" charset="-79"/>
              </a:rPr>
              <a:t>Base Model: </a:t>
            </a:r>
            <a:r>
              <a:rPr lang="en-US" sz="1400" b="1" dirty="0">
                <a:solidFill>
                  <a:schemeClr val="tx1"/>
                </a:solidFill>
                <a:cs typeface="Aharoni" panose="02010803020104030203" pitchFamily="2" charset="-79"/>
              </a:rPr>
              <a:t>Today is Wed, December 4</a:t>
            </a:r>
            <a:r>
              <a:rPr lang="en-US" sz="1400" b="1" baseline="30000" dirty="0">
                <a:solidFill>
                  <a:schemeClr val="tx1"/>
                </a:solidFill>
                <a:cs typeface="Aharoni" panose="02010803020104030203" pitchFamily="2" charset="-79"/>
              </a:rPr>
              <a:t>th</a:t>
            </a:r>
            <a:r>
              <a:rPr lang="en-US" sz="1400" b="1" dirty="0">
                <a:solidFill>
                  <a:schemeClr val="tx1"/>
                </a:solidFill>
                <a:cs typeface="Aharoni" panose="02010803020104030203" pitchFamily="2" charset="-79"/>
              </a:rPr>
              <a:t>, 2021. Location UK</a:t>
            </a:r>
            <a:r>
              <a:rPr lang="en-US" sz="1400" dirty="0">
                <a:solidFill>
                  <a:schemeClr val="tx1"/>
                </a:solidFill>
                <a:cs typeface="Aharoni" panose="02010803020104030203" pitchFamily="2" charset="-79"/>
              </a:rPr>
              <a:t>. Which of the following best describes your mood and how you have felt in the past week? Please select all that apply &lt;mask&gt;.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0978F11-4248-C72F-CDBB-19ED0F72B9D4}"/>
              </a:ext>
            </a:extLst>
          </p:cNvPr>
          <p:cNvSpPr/>
          <p:nvPr/>
        </p:nvSpPr>
        <p:spPr>
          <a:xfrm>
            <a:off x="4275107" y="2941721"/>
            <a:ext cx="4757195" cy="942874"/>
          </a:xfrm>
          <a:prstGeom prst="wedgeRoundRectCallou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Aharoni" panose="02010803020104030203" pitchFamily="2" charset="-79"/>
              </a:rPr>
              <a:t>Trained model:- Which of the following best describes your mood and how you have felt in the past week? Please select all that apply &lt;mask&gt;.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385AB8-4480-7578-8748-E597E16C2800}"/>
              </a:ext>
            </a:extLst>
          </p:cNvPr>
          <p:cNvSpPr txBox="1"/>
          <p:nvPr/>
        </p:nvSpPr>
        <p:spPr bwMode="auto">
          <a:xfrm>
            <a:off x="5111496" y="241401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Instead of</a:t>
            </a:r>
          </a:p>
        </p:txBody>
      </p:sp>
    </p:spTree>
    <p:extLst>
      <p:ext uri="{BB962C8B-B14F-4D97-AF65-F5344CB8AC3E}">
        <p14:creationId xmlns:p14="http://schemas.microsoft.com/office/powerpoint/2010/main" val="396142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7363-9E0E-1D87-74F9-5952CA27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base model with the trained model</a:t>
            </a:r>
          </a:p>
        </p:txBody>
      </p:sp>
      <p:pic>
        <p:nvPicPr>
          <p:cNvPr id="4" name="Picture 3" descr="A graph of a bar graph&#10;&#10;AI-generated content may be incorrect.">
            <a:extLst>
              <a:ext uri="{FF2B5EF4-FFF2-40B4-BE49-F238E27FC236}">
                <a16:creationId xmlns:a16="http://schemas.microsoft.com/office/drawing/2014/main" id="{08F69483-D949-CD7E-305C-AE11EAEF0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99" y="791876"/>
            <a:ext cx="4526811" cy="2065624"/>
          </a:xfrm>
          <a:prstGeom prst="rect">
            <a:avLst/>
          </a:prstGeom>
        </p:spPr>
      </p:pic>
      <p:pic>
        <p:nvPicPr>
          <p:cNvPr id="5" name="Picture 4" descr="A graph of a bar graph&#10;&#10;AI-generated content may be incorrect.">
            <a:extLst>
              <a:ext uri="{FF2B5EF4-FFF2-40B4-BE49-F238E27FC236}">
                <a16:creationId xmlns:a16="http://schemas.microsoft.com/office/drawing/2014/main" id="{3594F6D7-E484-6C4B-5C75-B30C54FDF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2835137"/>
            <a:ext cx="4631870" cy="20785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A31846-2F6C-6724-A827-36649903FB94}"/>
              </a:ext>
            </a:extLst>
          </p:cNvPr>
          <p:cNvSpPr txBox="1"/>
          <p:nvPr/>
        </p:nvSpPr>
        <p:spPr bwMode="auto">
          <a:xfrm rot="16200000">
            <a:off x="-250611" y="1669641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Base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90D06E-624D-3B74-298A-DF0E4B1C0462}"/>
              </a:ext>
            </a:extLst>
          </p:cNvPr>
          <p:cNvSpPr txBox="1"/>
          <p:nvPr/>
        </p:nvSpPr>
        <p:spPr bwMode="auto">
          <a:xfrm rot="16200000">
            <a:off x="-680101" y="3214356"/>
            <a:ext cx="1789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Trained Model</a:t>
            </a:r>
          </a:p>
        </p:txBody>
      </p:sp>
      <p:sp>
        <p:nvSpPr>
          <p:cNvPr id="3" name="Right Bracket 2">
            <a:extLst>
              <a:ext uri="{FF2B5EF4-FFF2-40B4-BE49-F238E27FC236}">
                <a16:creationId xmlns:a16="http://schemas.microsoft.com/office/drawing/2014/main" id="{A12AD50B-5E63-75C2-25A3-5562AB01903F}"/>
              </a:ext>
            </a:extLst>
          </p:cNvPr>
          <p:cNvSpPr/>
          <p:nvPr/>
        </p:nvSpPr>
        <p:spPr>
          <a:xfrm rot="16200000">
            <a:off x="2519828" y="299627"/>
            <a:ext cx="69058" cy="1053551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AF9B3342-5B5D-258E-1165-A89D7BC47287}"/>
              </a:ext>
            </a:extLst>
          </p:cNvPr>
          <p:cNvSpPr/>
          <p:nvPr/>
        </p:nvSpPr>
        <p:spPr>
          <a:xfrm rot="16200000">
            <a:off x="2786156" y="2454387"/>
            <a:ext cx="58488" cy="776632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C4E624-3F6A-0EA6-617F-726146D9F7C7}"/>
              </a:ext>
            </a:extLst>
          </p:cNvPr>
          <p:cNvCxnSpPr>
            <a:cxnSpLocks/>
            <a:stCxn id="4" idx="0"/>
          </p:cNvCxnSpPr>
          <p:nvPr/>
        </p:nvCxnSpPr>
        <p:spPr>
          <a:xfrm flipH="1">
            <a:off x="2532142" y="791876"/>
            <a:ext cx="19263" cy="4018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02D71D-00F5-9AAE-E996-A9DDA9658C43}"/>
              </a:ext>
            </a:extLst>
          </p:cNvPr>
          <p:cNvSpPr txBox="1"/>
          <p:nvPr/>
        </p:nvSpPr>
        <p:spPr bwMode="auto">
          <a:xfrm>
            <a:off x="4814810" y="791873"/>
            <a:ext cx="4180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is overall less correlation in the base model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08CA30-8836-370D-61FE-0CE4561EEED0}"/>
              </a:ext>
            </a:extLst>
          </p:cNvPr>
          <p:cNvSpPr txBox="1"/>
          <p:nvPr/>
        </p:nvSpPr>
        <p:spPr bwMode="auto">
          <a:xfrm>
            <a:off x="4814810" y="1342921"/>
            <a:ext cx="4180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Critical values for a 5 % significance are also high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293718-D661-8CFA-F97F-787DF7B0B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127" y="1990627"/>
            <a:ext cx="3594100" cy="28194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B2EB56-6BA6-2F8F-F0CB-6BB6826926F6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3081133" y="791873"/>
            <a:ext cx="1733677" cy="704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88A9C4-1101-BF12-D832-14A83722A5F4}"/>
              </a:ext>
            </a:extLst>
          </p:cNvPr>
          <p:cNvCxnSpPr>
            <a:stCxn id="13" idx="1"/>
          </p:cNvCxnSpPr>
          <p:nvPr/>
        </p:nvCxnSpPr>
        <p:spPr>
          <a:xfrm flipH="1">
            <a:off x="2532142" y="945762"/>
            <a:ext cx="2282668" cy="928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37E4C6-7127-B54F-9425-5EB51E33A26D}"/>
              </a:ext>
            </a:extLst>
          </p:cNvPr>
          <p:cNvCxnSpPr>
            <a:cxnSpLocks/>
            <a:stCxn id="14" idx="1"/>
            <a:endCxn id="6" idx="1"/>
          </p:cNvCxnSpPr>
          <p:nvPr/>
        </p:nvCxnSpPr>
        <p:spPr>
          <a:xfrm flipH="1">
            <a:off x="3203716" y="1496810"/>
            <a:ext cx="1611094" cy="137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07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D52F-C2D2-2532-C139-EE44419E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Bertweet</a:t>
            </a:r>
            <a:r>
              <a:rPr lang="en-US" dirty="0"/>
              <a:t> FT vs . Baseline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F10DA1-2111-E87C-DE13-9DD699E4A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41" y="744679"/>
            <a:ext cx="6841517" cy="422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25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ADBC8-EB30-B513-D160-95F5D4DC7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04D6C-A878-C976-16F7-91A4CC8A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Bertweet</a:t>
            </a:r>
            <a:r>
              <a:rPr lang="en-US" dirty="0"/>
              <a:t> FT vs . Baseline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2800ED-71D0-9DF9-382E-4DC88AE4C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84" y="734513"/>
            <a:ext cx="6874431" cy="4245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014EBE-ACB2-450C-CDFD-A0C1DF127E99}"/>
              </a:ext>
            </a:extLst>
          </p:cNvPr>
          <p:cNvSpPr txBox="1"/>
          <p:nvPr/>
        </p:nvSpPr>
        <p:spPr bwMode="auto">
          <a:xfrm>
            <a:off x="6984283" y="4345002"/>
            <a:ext cx="204986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The result for baseline 1 is almost flat</a:t>
            </a:r>
          </a:p>
        </p:txBody>
      </p:sp>
    </p:spTree>
    <p:extLst>
      <p:ext uri="{BB962C8B-B14F-4D97-AF65-F5344CB8AC3E}">
        <p14:creationId xmlns:p14="http://schemas.microsoft.com/office/powerpoint/2010/main" val="2113790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A6959-0529-B7A8-5C98-A1917B8C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Bertweet</a:t>
            </a:r>
            <a:r>
              <a:rPr lang="en-US" dirty="0"/>
              <a:t> FT vs . Baseline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2F144-DC7F-B4BD-423E-EAC0B09FCF68}"/>
              </a:ext>
            </a:extLst>
          </p:cNvPr>
          <p:cNvSpPr txBox="1"/>
          <p:nvPr/>
        </p:nvSpPr>
        <p:spPr bwMode="auto">
          <a:xfrm>
            <a:off x="1668027" y="2291024"/>
            <a:ext cx="647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Although base model 1 contains some temporal information, fine-tuning the model results in better results</a:t>
            </a:r>
          </a:p>
        </p:txBody>
      </p:sp>
    </p:spTree>
    <p:extLst>
      <p:ext uri="{BB962C8B-B14F-4D97-AF65-F5344CB8AC3E}">
        <p14:creationId xmlns:p14="http://schemas.microsoft.com/office/powerpoint/2010/main" val="4187752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E343F2C-F838-79F3-3E3A-00E12BB4E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</p:spPr>
        <p:txBody>
          <a:bodyPr anchor="t">
            <a:normAutofit/>
          </a:bodyPr>
          <a:lstStyle/>
          <a:p>
            <a:r>
              <a:rPr lang="en-GB" sz="2000" i="1" dirty="0"/>
              <a:t> what is the best approach to do it? 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1E34EA3-3246-A0C4-A9FC-84755AE70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000" y="2664000"/>
            <a:ext cx="8568000" cy="1106811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1600" dirty="0"/>
              <a:t>Do we need to adjust the temporal shift output? </a:t>
            </a:r>
          </a:p>
          <a:p>
            <a:pPr marL="342900" indent="-342900">
              <a:buAutoNum type="arabicPeriod"/>
            </a:pPr>
            <a:r>
              <a:rPr lang="en-US" sz="1600" dirty="0"/>
              <a:t>Which similarity matrices should we use?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08746-AEFF-D218-02B3-EA2A2195F6A8}"/>
              </a:ext>
            </a:extLst>
          </p:cNvPr>
          <p:cNvSpPr txBox="1"/>
          <p:nvPr/>
        </p:nvSpPr>
        <p:spPr bwMode="auto">
          <a:xfrm>
            <a:off x="288000" y="223284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question 2: </a:t>
            </a:r>
          </a:p>
        </p:txBody>
      </p:sp>
    </p:spTree>
    <p:extLst>
      <p:ext uri="{BB962C8B-B14F-4D97-AF65-F5344CB8AC3E}">
        <p14:creationId xmlns:p14="http://schemas.microsoft.com/office/powerpoint/2010/main" val="3398200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2BD8-739F-8A30-44AE-E7CCDF17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there is a temporal shift</a:t>
            </a:r>
          </a:p>
        </p:txBody>
      </p:sp>
      <p:pic>
        <p:nvPicPr>
          <p:cNvPr id="1026" name="Picture 2" descr="11.7 Low-level plotting functions | YaRrr! The Pirate's Guide to R">
            <a:extLst>
              <a:ext uri="{FF2B5EF4-FFF2-40B4-BE49-F238E27FC236}">
                <a16:creationId xmlns:a16="http://schemas.microsoft.com/office/drawing/2014/main" id="{200CD25C-1919-3F1B-7178-7F65C97FA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" t="11835" r="2203" b="9772"/>
          <a:stretch/>
        </p:blipFill>
        <p:spPr bwMode="auto">
          <a:xfrm>
            <a:off x="4037836" y="2857500"/>
            <a:ext cx="4661147" cy="231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CEA5CE-4CDA-9B0A-365F-ECF33AC601B6}"/>
              </a:ext>
            </a:extLst>
          </p:cNvPr>
          <p:cNvSpPr txBox="1"/>
          <p:nvPr/>
        </p:nvSpPr>
        <p:spPr bwMode="auto">
          <a:xfrm>
            <a:off x="437328" y="3131403"/>
            <a:ext cx="335125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/>
              <a:t>"The season we are in currently is &lt;mask&gt;.",</a:t>
            </a:r>
          </a:p>
          <a:p>
            <a:r>
              <a:rPr lang="en-US" sz="1200" dirty="0"/>
              <a:t>"This time of year is considered &lt;mask&gt;.",</a:t>
            </a:r>
          </a:p>
          <a:p>
            <a:r>
              <a:rPr lang="en-US" sz="1200" dirty="0"/>
              <a:t>"The current season is &lt;mask&gt;.",</a:t>
            </a:r>
          </a:p>
          <a:p>
            <a:r>
              <a:rPr lang="en-US" sz="1200" dirty="0"/>
              <a:t>"Today, the season is &lt;mask&gt;.",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7FCA-5A40-3F86-5E10-FDF5F22E19D2}"/>
              </a:ext>
            </a:extLst>
          </p:cNvPr>
          <p:cNvSpPr txBox="1"/>
          <p:nvPr/>
        </p:nvSpPr>
        <p:spPr bwMode="auto">
          <a:xfrm>
            <a:off x="445018" y="4039544"/>
            <a:ext cx="334356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At the time of summer, the prediction of summer should be the height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2E9B529-B856-F8ED-1683-9D0F98E01B3F}"/>
              </a:ext>
            </a:extLst>
          </p:cNvPr>
          <p:cNvSpPr/>
          <p:nvPr/>
        </p:nvSpPr>
        <p:spPr>
          <a:xfrm>
            <a:off x="4664364" y="3130984"/>
            <a:ext cx="3385536" cy="1523167"/>
          </a:xfrm>
          <a:custGeom>
            <a:avLst/>
            <a:gdLst>
              <a:gd name="connsiteX0" fmla="*/ 0 w 3385536"/>
              <a:gd name="connsiteY0" fmla="*/ 1339416 h 1523167"/>
              <a:gd name="connsiteX1" fmla="*/ 249381 w 3385536"/>
              <a:gd name="connsiteY1" fmla="*/ 1154689 h 1523167"/>
              <a:gd name="connsiteX2" fmla="*/ 397163 w 3385536"/>
              <a:gd name="connsiteY2" fmla="*/ 1293234 h 1523167"/>
              <a:gd name="connsiteX3" fmla="*/ 581891 w 3385536"/>
              <a:gd name="connsiteY3" fmla="*/ 1210107 h 1523167"/>
              <a:gd name="connsiteX4" fmla="*/ 822036 w 3385536"/>
              <a:gd name="connsiteY4" fmla="*/ 1376361 h 1523167"/>
              <a:gd name="connsiteX5" fmla="*/ 997527 w 3385536"/>
              <a:gd name="connsiteY5" fmla="*/ 1173161 h 1523167"/>
              <a:gd name="connsiteX6" fmla="*/ 1191491 w 3385536"/>
              <a:gd name="connsiteY6" fmla="*/ 1302471 h 1523167"/>
              <a:gd name="connsiteX7" fmla="*/ 1376218 w 3385536"/>
              <a:gd name="connsiteY7" fmla="*/ 822180 h 1523167"/>
              <a:gd name="connsiteX8" fmla="*/ 1514763 w 3385536"/>
              <a:gd name="connsiteY8" fmla="*/ 332652 h 1523167"/>
              <a:gd name="connsiteX9" fmla="*/ 1653309 w 3385536"/>
              <a:gd name="connsiteY9" fmla="*/ 143 h 1523167"/>
              <a:gd name="connsiteX10" fmla="*/ 1801091 w 3385536"/>
              <a:gd name="connsiteY10" fmla="*/ 295707 h 1523167"/>
              <a:gd name="connsiteX11" fmla="*/ 1930400 w 3385536"/>
              <a:gd name="connsiteY11" fmla="*/ 646689 h 1523167"/>
              <a:gd name="connsiteX12" fmla="*/ 2041236 w 3385536"/>
              <a:gd name="connsiteY12" fmla="*/ 951489 h 1523167"/>
              <a:gd name="connsiteX13" fmla="*/ 2133600 w 3385536"/>
              <a:gd name="connsiteY13" fmla="*/ 1136216 h 1523167"/>
              <a:gd name="connsiteX14" fmla="*/ 2244436 w 3385536"/>
              <a:gd name="connsiteY14" fmla="*/ 1034616 h 1523167"/>
              <a:gd name="connsiteX15" fmla="*/ 2373745 w 3385536"/>
              <a:gd name="connsiteY15" fmla="*/ 1163925 h 1523167"/>
              <a:gd name="connsiteX16" fmla="*/ 2512291 w 3385536"/>
              <a:gd name="connsiteY16" fmla="*/ 923780 h 1523167"/>
              <a:gd name="connsiteX17" fmla="*/ 2613891 w 3385536"/>
              <a:gd name="connsiteY17" fmla="*/ 1311707 h 1523167"/>
              <a:gd name="connsiteX18" fmla="*/ 2835563 w 3385536"/>
              <a:gd name="connsiteY18" fmla="*/ 1043852 h 1523167"/>
              <a:gd name="connsiteX19" fmla="*/ 3011054 w 3385536"/>
              <a:gd name="connsiteY19" fmla="*/ 1431780 h 1523167"/>
              <a:gd name="connsiteX20" fmla="*/ 3195781 w 3385536"/>
              <a:gd name="connsiteY20" fmla="*/ 1293234 h 1523167"/>
              <a:gd name="connsiteX21" fmla="*/ 3362036 w 3385536"/>
              <a:gd name="connsiteY21" fmla="*/ 1496434 h 1523167"/>
              <a:gd name="connsiteX22" fmla="*/ 3380509 w 3385536"/>
              <a:gd name="connsiteY22" fmla="*/ 1514907 h 152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85536" h="1523167">
                <a:moveTo>
                  <a:pt x="0" y="1339416"/>
                </a:moveTo>
                <a:cubicBezTo>
                  <a:pt x="91593" y="1250901"/>
                  <a:pt x="183187" y="1162386"/>
                  <a:pt x="249381" y="1154689"/>
                </a:cubicBezTo>
                <a:cubicBezTo>
                  <a:pt x="315575" y="1146992"/>
                  <a:pt x="341745" y="1283998"/>
                  <a:pt x="397163" y="1293234"/>
                </a:cubicBezTo>
                <a:cubicBezTo>
                  <a:pt x="452581" y="1302470"/>
                  <a:pt x="511079" y="1196252"/>
                  <a:pt x="581891" y="1210107"/>
                </a:cubicBezTo>
                <a:cubicBezTo>
                  <a:pt x="652703" y="1223961"/>
                  <a:pt x="752763" y="1382519"/>
                  <a:pt x="822036" y="1376361"/>
                </a:cubicBezTo>
                <a:cubicBezTo>
                  <a:pt x="891309" y="1370203"/>
                  <a:pt x="935951" y="1185476"/>
                  <a:pt x="997527" y="1173161"/>
                </a:cubicBezTo>
                <a:cubicBezTo>
                  <a:pt x="1059103" y="1160846"/>
                  <a:pt x="1128376" y="1360968"/>
                  <a:pt x="1191491" y="1302471"/>
                </a:cubicBezTo>
                <a:cubicBezTo>
                  <a:pt x="1254606" y="1243974"/>
                  <a:pt x="1322339" y="983817"/>
                  <a:pt x="1376218" y="822180"/>
                </a:cubicBezTo>
                <a:cubicBezTo>
                  <a:pt x="1430097" y="660543"/>
                  <a:pt x="1468581" y="469658"/>
                  <a:pt x="1514763" y="332652"/>
                </a:cubicBezTo>
                <a:cubicBezTo>
                  <a:pt x="1560945" y="195646"/>
                  <a:pt x="1605588" y="6300"/>
                  <a:pt x="1653309" y="143"/>
                </a:cubicBezTo>
                <a:cubicBezTo>
                  <a:pt x="1701030" y="-6015"/>
                  <a:pt x="1754909" y="187949"/>
                  <a:pt x="1801091" y="295707"/>
                </a:cubicBezTo>
                <a:cubicBezTo>
                  <a:pt x="1847273" y="403465"/>
                  <a:pt x="1890376" y="537392"/>
                  <a:pt x="1930400" y="646689"/>
                </a:cubicBezTo>
                <a:cubicBezTo>
                  <a:pt x="1970424" y="755986"/>
                  <a:pt x="2007369" y="869901"/>
                  <a:pt x="2041236" y="951489"/>
                </a:cubicBezTo>
                <a:cubicBezTo>
                  <a:pt x="2075103" y="1033077"/>
                  <a:pt x="2099733" y="1122362"/>
                  <a:pt x="2133600" y="1136216"/>
                </a:cubicBezTo>
                <a:cubicBezTo>
                  <a:pt x="2167467" y="1150070"/>
                  <a:pt x="2204412" y="1029998"/>
                  <a:pt x="2244436" y="1034616"/>
                </a:cubicBezTo>
                <a:cubicBezTo>
                  <a:pt x="2284460" y="1039234"/>
                  <a:pt x="2329103" y="1182398"/>
                  <a:pt x="2373745" y="1163925"/>
                </a:cubicBezTo>
                <a:cubicBezTo>
                  <a:pt x="2418387" y="1145452"/>
                  <a:pt x="2472267" y="899150"/>
                  <a:pt x="2512291" y="923780"/>
                </a:cubicBezTo>
                <a:cubicBezTo>
                  <a:pt x="2552315" y="948410"/>
                  <a:pt x="2560012" y="1291695"/>
                  <a:pt x="2613891" y="1311707"/>
                </a:cubicBezTo>
                <a:cubicBezTo>
                  <a:pt x="2667770" y="1331719"/>
                  <a:pt x="2769369" y="1023840"/>
                  <a:pt x="2835563" y="1043852"/>
                </a:cubicBezTo>
                <a:cubicBezTo>
                  <a:pt x="2901757" y="1063864"/>
                  <a:pt x="2951018" y="1390216"/>
                  <a:pt x="3011054" y="1431780"/>
                </a:cubicBezTo>
                <a:cubicBezTo>
                  <a:pt x="3071090" y="1473344"/>
                  <a:pt x="3137284" y="1282458"/>
                  <a:pt x="3195781" y="1293234"/>
                </a:cubicBezTo>
                <a:cubicBezTo>
                  <a:pt x="3254278" y="1304010"/>
                  <a:pt x="3362036" y="1496434"/>
                  <a:pt x="3362036" y="1496434"/>
                </a:cubicBezTo>
                <a:cubicBezTo>
                  <a:pt x="3392824" y="1533379"/>
                  <a:pt x="3386666" y="1524143"/>
                  <a:pt x="3380509" y="151490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E5B5C4-270A-A7D2-69F4-67EFFABF0CB1}"/>
              </a:ext>
            </a:extLst>
          </p:cNvPr>
          <p:cNvCxnSpPr/>
          <p:nvPr/>
        </p:nvCxnSpPr>
        <p:spPr>
          <a:xfrm>
            <a:off x="5375564" y="3015673"/>
            <a:ext cx="0" cy="18934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F3DB92-84FD-76EB-D676-7DE3516B53CD}"/>
              </a:ext>
            </a:extLst>
          </p:cNvPr>
          <p:cNvCxnSpPr/>
          <p:nvPr/>
        </p:nvCxnSpPr>
        <p:spPr>
          <a:xfrm>
            <a:off x="6119091" y="2992582"/>
            <a:ext cx="0" cy="18934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C869E6-B828-F886-501D-B629E25648D4}"/>
              </a:ext>
            </a:extLst>
          </p:cNvPr>
          <p:cNvCxnSpPr/>
          <p:nvPr/>
        </p:nvCxnSpPr>
        <p:spPr>
          <a:xfrm>
            <a:off x="6862618" y="2992582"/>
            <a:ext cx="0" cy="18934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BC9610-0B1E-E972-FBAA-CF26B098B330}"/>
              </a:ext>
            </a:extLst>
          </p:cNvPr>
          <p:cNvCxnSpPr/>
          <p:nvPr/>
        </p:nvCxnSpPr>
        <p:spPr>
          <a:xfrm>
            <a:off x="7624618" y="3015673"/>
            <a:ext cx="0" cy="18934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0FF25F-7C0F-1A09-861A-C3D4D8388BC7}"/>
              </a:ext>
            </a:extLst>
          </p:cNvPr>
          <p:cNvSpPr txBox="1"/>
          <p:nvPr/>
        </p:nvSpPr>
        <p:spPr bwMode="auto">
          <a:xfrm>
            <a:off x="360218" y="803564"/>
            <a:ext cx="841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LM takes some time to learn from data. So there could be a lag between the time the data is available and the time it reflects the prediction.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4A4863-C4A6-25D0-6D86-657DB37F1C71}"/>
              </a:ext>
            </a:extLst>
          </p:cNvPr>
          <p:cNvSpPr txBox="1"/>
          <p:nvPr/>
        </p:nvSpPr>
        <p:spPr bwMode="auto">
          <a:xfrm>
            <a:off x="360217" y="1643899"/>
            <a:ext cx="841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need to check if there is any time lag, and if it is available we can adjust the result to compensate the temporal shift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637C8-0B8E-F3AA-27EB-A63038325B46}"/>
              </a:ext>
            </a:extLst>
          </p:cNvPr>
          <p:cNvSpPr txBox="1"/>
          <p:nvPr/>
        </p:nvSpPr>
        <p:spPr bwMode="auto">
          <a:xfrm>
            <a:off x="600364" y="2573163"/>
            <a:ext cx="2821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 we have asked to test it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3F001-67F7-D566-82C5-269E2AC5EACD}"/>
              </a:ext>
            </a:extLst>
          </p:cNvPr>
          <p:cNvSpPr txBox="1"/>
          <p:nvPr/>
        </p:nvSpPr>
        <p:spPr bwMode="auto">
          <a:xfrm>
            <a:off x="4673498" y="4862945"/>
            <a:ext cx="5405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Autumn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6E60BD-1738-E84F-0C9E-D1293909576F}"/>
              </a:ext>
            </a:extLst>
          </p:cNvPr>
          <p:cNvSpPr txBox="1"/>
          <p:nvPr/>
        </p:nvSpPr>
        <p:spPr bwMode="auto">
          <a:xfrm>
            <a:off x="5456279" y="4862945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winter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02B735-0AA6-BCDB-1310-C453F1DE5E70}"/>
              </a:ext>
            </a:extLst>
          </p:cNvPr>
          <p:cNvSpPr txBox="1"/>
          <p:nvPr/>
        </p:nvSpPr>
        <p:spPr bwMode="auto">
          <a:xfrm>
            <a:off x="6242992" y="4862945"/>
            <a:ext cx="5725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Summer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D5A751-B5DB-BBF2-B662-7C132350EAB0}"/>
              </a:ext>
            </a:extLst>
          </p:cNvPr>
          <p:cNvSpPr txBox="1"/>
          <p:nvPr/>
        </p:nvSpPr>
        <p:spPr bwMode="auto">
          <a:xfrm>
            <a:off x="7064839" y="4862945"/>
            <a:ext cx="482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Spring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43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11111E-6 L 0.01805 0.00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00" y="2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F3E16-A054-814B-2924-8E4518A8E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04800"/>
            <a:ext cx="7886700" cy="1104900"/>
          </a:xfrm>
        </p:spPr>
        <p:txBody>
          <a:bodyPr anchor="ctr">
            <a:normAutofit/>
          </a:bodyPr>
          <a:lstStyle/>
          <a:p>
            <a:r>
              <a:rPr lang="en-DE"/>
              <a:t>Agenda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EFAAE5A-F3C0-141D-3886-AD8A790406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1502802"/>
              </p:ext>
            </p:extLst>
          </p:nvPr>
        </p:nvGraphicFramePr>
        <p:xfrm>
          <a:off x="630936" y="1033151"/>
          <a:ext cx="7886700" cy="3788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2109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6519-25E6-D30F-C74E-98D92C13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there is a temporal shift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FB84D3-5C6A-10F0-459B-4DADB3495A3B}"/>
              </a:ext>
            </a:extLst>
          </p:cNvPr>
          <p:cNvSpPr txBox="1"/>
          <p:nvPr/>
        </p:nvSpPr>
        <p:spPr bwMode="auto">
          <a:xfrm>
            <a:off x="5783246" y="1082198"/>
            <a:ext cx="330405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1. The point of intersection, where one season transitions to another season, is almost always around the season starting date.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5DDED-338A-E1BF-B521-4BC100910C0C}"/>
              </a:ext>
            </a:extLst>
          </p:cNvPr>
          <p:cNvSpPr txBox="1"/>
          <p:nvPr/>
        </p:nvSpPr>
        <p:spPr bwMode="auto">
          <a:xfrm>
            <a:off x="5783246" y="1860710"/>
            <a:ext cx="330405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2. The prediction almost started to go up before starting of the season.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0C5A3-DFF9-5F5B-6739-222A2721AE0B}"/>
              </a:ext>
            </a:extLst>
          </p:cNvPr>
          <p:cNvSpPr txBox="1"/>
          <p:nvPr/>
        </p:nvSpPr>
        <p:spPr bwMode="auto">
          <a:xfrm>
            <a:off x="5783246" y="2447919"/>
            <a:ext cx="330405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3. The prediction picked almost somewhere in the middle. </a:t>
            </a:r>
          </a:p>
        </p:txBody>
      </p:sp>
      <p:pic>
        <p:nvPicPr>
          <p:cNvPr id="4" name="Picture 3" descr="A graph of a graph showing the trends&#10;&#10;AI-generated content may be incorrect.">
            <a:extLst>
              <a:ext uri="{FF2B5EF4-FFF2-40B4-BE49-F238E27FC236}">
                <a16:creationId xmlns:a16="http://schemas.microsoft.com/office/drawing/2014/main" id="{4549C68E-F079-2D2D-7E17-09C686939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64" y="877166"/>
            <a:ext cx="5566395" cy="345202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68E2CE9-48DF-5526-F3E9-49EEA9611154}"/>
              </a:ext>
            </a:extLst>
          </p:cNvPr>
          <p:cNvSpPr/>
          <p:nvPr/>
        </p:nvSpPr>
        <p:spPr>
          <a:xfrm>
            <a:off x="1512611" y="2246941"/>
            <a:ext cx="83017" cy="7302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78BF06-552B-81CE-EE04-C50134C6C796}"/>
              </a:ext>
            </a:extLst>
          </p:cNvPr>
          <p:cNvSpPr/>
          <p:nvPr/>
        </p:nvSpPr>
        <p:spPr>
          <a:xfrm>
            <a:off x="1765117" y="2772009"/>
            <a:ext cx="83017" cy="7302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13F466-A784-ADEC-D4B0-E513493E5656}"/>
              </a:ext>
            </a:extLst>
          </p:cNvPr>
          <p:cNvSpPr/>
          <p:nvPr/>
        </p:nvSpPr>
        <p:spPr>
          <a:xfrm>
            <a:off x="2038376" y="2858942"/>
            <a:ext cx="83017" cy="7302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F60745-F845-DC57-F850-620567937890}"/>
              </a:ext>
            </a:extLst>
          </p:cNvPr>
          <p:cNvSpPr/>
          <p:nvPr/>
        </p:nvSpPr>
        <p:spPr>
          <a:xfrm>
            <a:off x="2259751" y="3185805"/>
            <a:ext cx="83017" cy="7302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65DF797-0C83-2276-47D1-E745A147A6B4}"/>
              </a:ext>
            </a:extLst>
          </p:cNvPr>
          <p:cNvSpPr/>
          <p:nvPr/>
        </p:nvSpPr>
        <p:spPr>
          <a:xfrm>
            <a:off x="2802809" y="2490348"/>
            <a:ext cx="83017" cy="7302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01387F-9A45-D80A-D969-320E83CA1596}"/>
              </a:ext>
            </a:extLst>
          </p:cNvPr>
          <p:cNvSpPr/>
          <p:nvPr/>
        </p:nvSpPr>
        <p:spPr>
          <a:xfrm>
            <a:off x="3096822" y="2858938"/>
            <a:ext cx="83017" cy="7302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FE6FA7-DC23-8E64-2F39-15FAB501F03E}"/>
              </a:ext>
            </a:extLst>
          </p:cNvPr>
          <p:cNvSpPr/>
          <p:nvPr/>
        </p:nvSpPr>
        <p:spPr>
          <a:xfrm>
            <a:off x="3287067" y="3279686"/>
            <a:ext cx="83017" cy="7302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E9627D-E05D-8AE0-FCC0-4BC2FD4B6987}"/>
              </a:ext>
            </a:extLst>
          </p:cNvPr>
          <p:cNvSpPr/>
          <p:nvPr/>
        </p:nvSpPr>
        <p:spPr>
          <a:xfrm>
            <a:off x="3861256" y="2688550"/>
            <a:ext cx="83017" cy="7302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312DE7-1BBE-BC6B-9CCE-3CFF6A97103C}"/>
              </a:ext>
            </a:extLst>
          </p:cNvPr>
          <p:cNvSpPr/>
          <p:nvPr/>
        </p:nvSpPr>
        <p:spPr>
          <a:xfrm>
            <a:off x="4155270" y="3140593"/>
            <a:ext cx="83017" cy="7302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C51832-48C5-AD75-283F-639E945BF7F7}"/>
              </a:ext>
            </a:extLst>
          </p:cNvPr>
          <p:cNvSpPr/>
          <p:nvPr/>
        </p:nvSpPr>
        <p:spPr>
          <a:xfrm>
            <a:off x="4387022" y="3248390"/>
            <a:ext cx="83017" cy="7302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403EF8-C2E6-2372-B7F6-B181A8BC8C29}"/>
              </a:ext>
            </a:extLst>
          </p:cNvPr>
          <p:cNvSpPr txBox="1"/>
          <p:nvPr/>
        </p:nvSpPr>
        <p:spPr bwMode="auto">
          <a:xfrm>
            <a:off x="5783246" y="3524807"/>
            <a:ext cx="330405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 Temporal shift detected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774CC9B3-915B-A2E6-F613-AECDD13013D2}"/>
              </a:ext>
            </a:extLst>
          </p:cNvPr>
          <p:cNvSpPr/>
          <p:nvPr/>
        </p:nvSpPr>
        <p:spPr>
          <a:xfrm>
            <a:off x="1613046" y="1878128"/>
            <a:ext cx="102543" cy="98719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EE7087AF-37F7-5A17-14E9-995D135DEC31}"/>
              </a:ext>
            </a:extLst>
          </p:cNvPr>
          <p:cNvSpPr/>
          <p:nvPr/>
        </p:nvSpPr>
        <p:spPr>
          <a:xfrm>
            <a:off x="1878659" y="2413706"/>
            <a:ext cx="102543" cy="98719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B5F426D6-EB96-2F2E-8CE7-C9404EF4C0C4}"/>
              </a:ext>
            </a:extLst>
          </p:cNvPr>
          <p:cNvSpPr/>
          <p:nvPr/>
        </p:nvSpPr>
        <p:spPr>
          <a:xfrm>
            <a:off x="2126854" y="2539974"/>
            <a:ext cx="102543" cy="98719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B818AADC-99D2-43A6-D536-1C79BCE97910}"/>
              </a:ext>
            </a:extLst>
          </p:cNvPr>
          <p:cNvSpPr/>
          <p:nvPr/>
        </p:nvSpPr>
        <p:spPr>
          <a:xfrm>
            <a:off x="2627598" y="1150945"/>
            <a:ext cx="102543" cy="98719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1D11CAAA-3953-5877-0B24-0E0D18FF43E0}"/>
              </a:ext>
            </a:extLst>
          </p:cNvPr>
          <p:cNvSpPr/>
          <p:nvPr/>
        </p:nvSpPr>
        <p:spPr>
          <a:xfrm>
            <a:off x="2884497" y="2182905"/>
            <a:ext cx="102543" cy="98719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330892FC-1295-45DA-34F8-76FA70B94F8E}"/>
              </a:ext>
            </a:extLst>
          </p:cNvPr>
          <p:cNvSpPr/>
          <p:nvPr/>
        </p:nvSpPr>
        <p:spPr>
          <a:xfrm>
            <a:off x="3150105" y="2570429"/>
            <a:ext cx="102543" cy="98719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6FD924DD-5515-4612-1FE5-DF5489D337AB}"/>
              </a:ext>
            </a:extLst>
          </p:cNvPr>
          <p:cNvSpPr/>
          <p:nvPr/>
        </p:nvSpPr>
        <p:spPr>
          <a:xfrm>
            <a:off x="3694391" y="1634253"/>
            <a:ext cx="102543" cy="98719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69BFF439-E4D8-55B4-DF7F-5F6F5F8C845B}"/>
              </a:ext>
            </a:extLst>
          </p:cNvPr>
          <p:cNvSpPr/>
          <p:nvPr/>
        </p:nvSpPr>
        <p:spPr>
          <a:xfrm>
            <a:off x="3968708" y="2335296"/>
            <a:ext cx="102543" cy="98719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46C004F-2AE4-F046-003C-11D55554BB0C}"/>
              </a:ext>
            </a:extLst>
          </p:cNvPr>
          <p:cNvSpPr/>
          <p:nvPr/>
        </p:nvSpPr>
        <p:spPr>
          <a:xfrm>
            <a:off x="4295278" y="2505114"/>
            <a:ext cx="102543" cy="98719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E7D878-5B22-0DA8-C992-2504A1042B5C}"/>
              </a:ext>
            </a:extLst>
          </p:cNvPr>
          <p:cNvSpPr txBox="1"/>
          <p:nvPr/>
        </p:nvSpPr>
        <p:spPr bwMode="auto">
          <a:xfrm>
            <a:off x="2571153" y="1050768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369756-AFF0-BCDA-3CD0-2DC89E22BF6A}"/>
              </a:ext>
            </a:extLst>
          </p:cNvPr>
          <p:cNvSpPr txBox="1"/>
          <p:nvPr/>
        </p:nvSpPr>
        <p:spPr bwMode="auto">
          <a:xfrm>
            <a:off x="2825154" y="104512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Sm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57FF1C-159E-5123-7A81-C777B4DB5F38}"/>
              </a:ext>
            </a:extLst>
          </p:cNvPr>
          <p:cNvSpPr txBox="1"/>
          <p:nvPr/>
        </p:nvSpPr>
        <p:spPr bwMode="auto">
          <a:xfrm>
            <a:off x="3090444" y="1050765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413D1A-B067-C936-633F-0E6C220CB959}"/>
              </a:ext>
            </a:extLst>
          </p:cNvPr>
          <p:cNvSpPr txBox="1"/>
          <p:nvPr/>
        </p:nvSpPr>
        <p:spPr bwMode="auto">
          <a:xfrm>
            <a:off x="3367023" y="1056408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9B7C07-9D9E-12CC-4C89-5DF177C2347E}"/>
              </a:ext>
            </a:extLst>
          </p:cNvPr>
          <p:cNvSpPr txBox="1"/>
          <p:nvPr/>
        </p:nvSpPr>
        <p:spPr bwMode="auto">
          <a:xfrm>
            <a:off x="3592799" y="1045122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1D5943-1050-2857-68EA-25363946C14D}"/>
              </a:ext>
            </a:extLst>
          </p:cNvPr>
          <p:cNvSpPr txBox="1"/>
          <p:nvPr/>
        </p:nvSpPr>
        <p:spPr bwMode="auto">
          <a:xfrm>
            <a:off x="3846800" y="103947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Sm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31707D-23D0-B68D-32B3-BD1BFAA384B6}"/>
              </a:ext>
            </a:extLst>
          </p:cNvPr>
          <p:cNvSpPr txBox="1"/>
          <p:nvPr/>
        </p:nvSpPr>
        <p:spPr bwMode="auto">
          <a:xfrm>
            <a:off x="4112090" y="1045119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6678B2-4AAC-8C29-045B-6088C9D8FE99}"/>
              </a:ext>
            </a:extLst>
          </p:cNvPr>
          <p:cNvSpPr txBox="1"/>
          <p:nvPr/>
        </p:nvSpPr>
        <p:spPr bwMode="auto">
          <a:xfrm>
            <a:off x="4388669" y="1050762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E9F6B6-02F3-C337-C041-8D87FAFBB101}"/>
              </a:ext>
            </a:extLst>
          </p:cNvPr>
          <p:cNvSpPr txBox="1"/>
          <p:nvPr/>
        </p:nvSpPr>
        <p:spPr bwMode="auto">
          <a:xfrm>
            <a:off x="1521286" y="1050765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1D6618-B816-6090-1BA7-B53E4C1A6776}"/>
              </a:ext>
            </a:extLst>
          </p:cNvPr>
          <p:cNvSpPr txBox="1"/>
          <p:nvPr/>
        </p:nvSpPr>
        <p:spPr bwMode="auto">
          <a:xfrm>
            <a:off x="1775287" y="1045119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Sm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FA5827-7BD3-E98D-CC8D-FCFED31E9817}"/>
              </a:ext>
            </a:extLst>
          </p:cNvPr>
          <p:cNvSpPr txBox="1"/>
          <p:nvPr/>
        </p:nvSpPr>
        <p:spPr bwMode="auto">
          <a:xfrm>
            <a:off x="2040577" y="1050762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9FF0C4-E420-ED83-9C25-AB3FC48C9D36}"/>
              </a:ext>
            </a:extLst>
          </p:cNvPr>
          <p:cNvSpPr txBox="1"/>
          <p:nvPr/>
        </p:nvSpPr>
        <p:spPr bwMode="auto">
          <a:xfrm>
            <a:off x="2317156" y="1056405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1F3EC8-6C00-7246-87EE-2DECA5FFC18A}"/>
              </a:ext>
            </a:extLst>
          </p:cNvPr>
          <p:cNvSpPr txBox="1"/>
          <p:nvPr/>
        </p:nvSpPr>
        <p:spPr bwMode="auto">
          <a:xfrm>
            <a:off x="731069" y="105076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Sm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DF7423-BA44-9E18-CCC3-32A6CB3B0EAA}"/>
              </a:ext>
            </a:extLst>
          </p:cNvPr>
          <p:cNvSpPr txBox="1"/>
          <p:nvPr/>
        </p:nvSpPr>
        <p:spPr bwMode="auto">
          <a:xfrm>
            <a:off x="1007648" y="1056405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174A55-A6DB-5AF6-020B-71ED74214FC1}"/>
              </a:ext>
            </a:extLst>
          </p:cNvPr>
          <p:cNvSpPr txBox="1"/>
          <p:nvPr/>
        </p:nvSpPr>
        <p:spPr bwMode="auto">
          <a:xfrm>
            <a:off x="1284227" y="1062048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373859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" grpId="0" animBg="1"/>
      <p:bldP spid="6" grpId="0" animBg="1"/>
      <p:bldP spid="7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F4BC8-2969-A2E8-EA46-5E5523D8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base approach</a:t>
            </a:r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2C3F411F-4153-BB06-0E5D-57D4FF5A340C}"/>
              </a:ext>
            </a:extLst>
          </p:cNvPr>
          <p:cNvSpPr/>
          <p:nvPr/>
        </p:nvSpPr>
        <p:spPr>
          <a:xfrm>
            <a:off x="4698218" y="2627015"/>
            <a:ext cx="1504853" cy="460467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I am feeling happy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EB793-082A-AA0C-A88E-C9226B856A10}"/>
              </a:ext>
            </a:extLst>
          </p:cNvPr>
          <p:cNvSpPr txBox="1"/>
          <p:nvPr/>
        </p:nvSpPr>
        <p:spPr bwMode="auto">
          <a:xfrm>
            <a:off x="3864912" y="2457738"/>
            <a:ext cx="3171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Aharoni" panose="02010803020104030203" pitchFamily="2" charset="-79"/>
              </a:rPr>
              <a:t> </a:t>
            </a:r>
          </a:p>
        </p:txBody>
      </p:sp>
      <p:sp>
        <p:nvSpPr>
          <p:cNvPr id="8" name="Process 7">
            <a:extLst>
              <a:ext uri="{FF2B5EF4-FFF2-40B4-BE49-F238E27FC236}">
                <a16:creationId xmlns:a16="http://schemas.microsoft.com/office/drawing/2014/main" id="{C8D53026-E66A-CC35-8A8D-176AFF5B70AD}"/>
              </a:ext>
            </a:extLst>
          </p:cNvPr>
          <p:cNvSpPr/>
          <p:nvPr/>
        </p:nvSpPr>
        <p:spPr>
          <a:xfrm>
            <a:off x="6881513" y="2599449"/>
            <a:ext cx="1427264" cy="456497"/>
          </a:xfrm>
          <a:prstGeom prst="flowChartProcess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 am feeling joyful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B319D1-0707-8660-200E-4FA6C09450E4}"/>
                  </a:ext>
                </a:extLst>
              </p:cNvPr>
              <p:cNvSpPr txBox="1"/>
              <p:nvPr/>
            </p:nvSpPr>
            <p:spPr bwMode="auto">
              <a:xfrm>
                <a:off x="6167045" y="2687972"/>
                <a:ext cx="6411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B319D1-0707-8660-200E-4FA6C0945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7045" y="2687972"/>
                <a:ext cx="641196" cy="276999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43FC288-46DE-4DF3-7A7D-9DA23BFA36BB}"/>
              </a:ext>
            </a:extLst>
          </p:cNvPr>
          <p:cNvSpPr txBox="1"/>
          <p:nvPr/>
        </p:nvSpPr>
        <p:spPr bwMode="auto">
          <a:xfrm>
            <a:off x="429900" y="3718486"/>
            <a:ext cx="3859128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Tokens in the top tend to be more accurate than those in the bottom because MLM is </a:t>
            </a:r>
            <a:r>
              <a:rPr lang="en-US" sz="1600" b="1" dirty="0"/>
              <a:t>trained to predict the first right</a:t>
            </a:r>
            <a:r>
              <a:rPr lang="en-US" sz="1600" dirty="0"/>
              <a:t> answer. 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569032E-D7A6-D0B5-F12D-936764B20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916658"/>
              </p:ext>
            </p:extLst>
          </p:nvPr>
        </p:nvGraphicFramePr>
        <p:xfrm>
          <a:off x="432524" y="1480262"/>
          <a:ext cx="3624498" cy="130733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12249">
                  <a:extLst>
                    <a:ext uri="{9D8B030D-6E8A-4147-A177-3AD203B41FA5}">
                      <a16:colId xmlns:a16="http://schemas.microsoft.com/office/drawing/2014/main" val="59008306"/>
                    </a:ext>
                  </a:extLst>
                </a:gridCol>
                <a:gridCol w="1812249">
                  <a:extLst>
                    <a:ext uri="{9D8B030D-6E8A-4147-A177-3AD203B41FA5}">
                      <a16:colId xmlns:a16="http://schemas.microsoft.com/office/drawing/2014/main" val="298960663"/>
                    </a:ext>
                  </a:extLst>
                </a:gridCol>
              </a:tblGrid>
              <a:tr h="326833">
                <a:tc>
                  <a:txBody>
                    <a:bodyPr/>
                    <a:lstStyle/>
                    <a:p>
                      <a:r>
                        <a:rPr lang="en-US" sz="1200" b="1" dirty="0"/>
                        <a:t>joyful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075901"/>
                  </a:ext>
                </a:extLst>
              </a:tr>
              <a:tr h="326833">
                <a:tc>
                  <a:txBody>
                    <a:bodyPr/>
                    <a:lstStyle/>
                    <a:p>
                      <a:r>
                        <a:rPr lang="en-US" sz="1200" b="1" dirty="0"/>
                        <a:t>glad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075646"/>
                  </a:ext>
                </a:extLst>
              </a:tr>
              <a:tr h="326833">
                <a:tc>
                  <a:txBody>
                    <a:bodyPr/>
                    <a:lstStyle/>
                    <a:p>
                      <a:r>
                        <a:rPr lang="en-US" sz="1200" b="1" dirty="0"/>
                        <a:t>cheerful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260330"/>
                  </a:ext>
                </a:extLst>
              </a:tr>
              <a:tr h="326833">
                <a:tc>
                  <a:txBody>
                    <a:bodyPr/>
                    <a:lstStyle/>
                    <a:p>
                      <a:r>
                        <a:rPr lang="en-US" sz="1200" b="1" dirty="0"/>
                        <a:t>happy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93829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90274450-EE41-0E04-4FEF-F718DA42A52A}"/>
              </a:ext>
            </a:extLst>
          </p:cNvPr>
          <p:cNvSpPr/>
          <p:nvPr/>
        </p:nvSpPr>
        <p:spPr>
          <a:xfrm>
            <a:off x="288000" y="826450"/>
            <a:ext cx="46570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best describes your felling today?</a:t>
            </a:r>
          </a:p>
        </p:txBody>
      </p:sp>
      <p:pic>
        <p:nvPicPr>
          <p:cNvPr id="22" name="Picture 2" descr="Takin' Out the Trash: An Ode to the Pardot Recycling Bin">
            <a:extLst>
              <a:ext uri="{FF2B5EF4-FFF2-40B4-BE49-F238E27FC236}">
                <a16:creationId xmlns:a16="http://schemas.microsoft.com/office/drawing/2014/main" id="{53E129C3-8B1C-CD3A-952D-78461332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607" y="3378845"/>
            <a:ext cx="1619155" cy="141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043F013-361F-6347-2956-52F2416D8C52}"/>
              </a:ext>
            </a:extLst>
          </p:cNvPr>
          <p:cNvSpPr txBox="1"/>
          <p:nvPr/>
        </p:nvSpPr>
        <p:spPr bwMode="auto">
          <a:xfrm>
            <a:off x="429900" y="3121224"/>
            <a:ext cx="3859128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We are throwing a lot of our data.</a:t>
            </a: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1A006043-A483-24F3-72D4-8AEE0BD95BEE}"/>
              </a:ext>
            </a:extLst>
          </p:cNvPr>
          <p:cNvSpPr/>
          <p:nvPr/>
        </p:nvSpPr>
        <p:spPr>
          <a:xfrm>
            <a:off x="3271928" y="1596636"/>
            <a:ext cx="157018" cy="15198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7E1F3D63-94D2-DF26-70CE-6DE76197D44F}"/>
              </a:ext>
            </a:extLst>
          </p:cNvPr>
          <p:cNvSpPr/>
          <p:nvPr/>
        </p:nvSpPr>
        <p:spPr>
          <a:xfrm>
            <a:off x="3276548" y="1896818"/>
            <a:ext cx="157018" cy="15198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7C8D1F75-E611-ACB2-4866-B18199E7C038}"/>
              </a:ext>
            </a:extLst>
          </p:cNvPr>
          <p:cNvSpPr/>
          <p:nvPr/>
        </p:nvSpPr>
        <p:spPr>
          <a:xfrm>
            <a:off x="3281168" y="2197000"/>
            <a:ext cx="157018" cy="15198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18A209DE-5303-129D-66D9-6C9620155F2A}"/>
              </a:ext>
            </a:extLst>
          </p:cNvPr>
          <p:cNvSpPr/>
          <p:nvPr/>
        </p:nvSpPr>
        <p:spPr>
          <a:xfrm rot="10800000">
            <a:off x="3285786" y="2497181"/>
            <a:ext cx="157018" cy="15198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295EC4-5E2D-2E20-38C0-8ACD033BB3FE}"/>
              </a:ext>
            </a:extLst>
          </p:cNvPr>
          <p:cNvSpPr/>
          <p:nvPr/>
        </p:nvSpPr>
        <p:spPr>
          <a:xfrm>
            <a:off x="4417048" y="1880430"/>
            <a:ext cx="888214" cy="3385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Happy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9CC38B5D-A910-60FB-3A0D-9A3C7F4EEA4C}"/>
              </a:ext>
            </a:extLst>
          </p:cNvPr>
          <p:cNvSpPr/>
          <p:nvPr/>
        </p:nvSpPr>
        <p:spPr>
          <a:xfrm rot="10800000">
            <a:off x="4055367" y="1461805"/>
            <a:ext cx="333448" cy="1307332"/>
          </a:xfrm>
          <a:prstGeom prst="leftBrace">
            <a:avLst>
              <a:gd name="adj1" fmla="val 8333"/>
              <a:gd name="adj2" fmla="val 507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94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140C7-1DE7-8DFD-74FB-6807DE709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1893F1-A4F6-09EC-0DAA-34094F1E2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</p:spPr>
        <p:txBody>
          <a:bodyPr anchor="t">
            <a:normAutofit/>
          </a:bodyPr>
          <a:lstStyle/>
          <a:p>
            <a:r>
              <a:rPr lang="en-US" sz="2000" dirty="0"/>
              <a:t>Which similarity matrices should we use?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DF4A1E6-66E6-8955-C0CC-E7442B9FB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000" y="2664000"/>
            <a:ext cx="8568000" cy="1106811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1600" dirty="0"/>
              <a:t>Cosine Similarity</a:t>
            </a:r>
          </a:p>
          <a:p>
            <a:pPr marL="342900" indent="-342900">
              <a:buAutoNum type="arabicPeriod"/>
            </a:pPr>
            <a:r>
              <a:rPr lang="en-US" sz="1600" dirty="0"/>
              <a:t>PANAS-X (Watson &amp; Clark, 1994)</a:t>
            </a:r>
          </a:p>
          <a:p>
            <a:pPr marL="342900" indent="-342900">
              <a:buAutoNum type="arabicPeriod"/>
            </a:pPr>
            <a:r>
              <a:rPr lang="en-US" sz="1600" dirty="0"/>
              <a:t>WordNet (</a:t>
            </a:r>
            <a:r>
              <a:rPr lang="en-US" sz="1600" dirty="0" err="1"/>
              <a:t>Kilgarriff</a:t>
            </a:r>
            <a:r>
              <a:rPr lang="en-US" sz="1600" dirty="0"/>
              <a:t> &amp; </a:t>
            </a:r>
            <a:r>
              <a:rPr lang="en-US" sz="1600" dirty="0" err="1"/>
              <a:t>Fellbaum</a:t>
            </a:r>
            <a:r>
              <a:rPr lang="en-US" sz="1600" dirty="0"/>
              <a:t>, 2000)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43849-4562-71B5-796A-B439FB5B9063}"/>
              </a:ext>
            </a:extLst>
          </p:cNvPr>
          <p:cNvSpPr txBox="1"/>
          <p:nvPr/>
        </p:nvSpPr>
        <p:spPr bwMode="auto">
          <a:xfrm>
            <a:off x="288000" y="223284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question 2.2: </a:t>
            </a:r>
          </a:p>
        </p:txBody>
      </p:sp>
    </p:spTree>
    <p:extLst>
      <p:ext uri="{BB962C8B-B14F-4D97-AF65-F5344CB8AC3E}">
        <p14:creationId xmlns:p14="http://schemas.microsoft.com/office/powerpoint/2010/main" val="1535150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CFA93-7983-E330-AC19-5EA24AF6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base on 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A77F9E-3C0A-1AFE-8619-5F814DA8FD75}"/>
                  </a:ext>
                </a:extLst>
              </p:cNvPr>
              <p:cNvSpPr txBox="1"/>
              <p:nvPr/>
            </p:nvSpPr>
            <p:spPr bwMode="auto">
              <a:xfrm>
                <a:off x="288000" y="4249957"/>
                <a:ext cx="5271378" cy="372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Sad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𝑠𝑖𝑚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𝑆𝑎𝑑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𝑇𝑜𝑘𝑒𝑛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𝑉𝑎𝑙𝑢𝑒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𝑇𝑜𝑘𝑒𝑛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A77F9E-3C0A-1AFE-8619-5F814DA8F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8000" y="4249957"/>
                <a:ext cx="5271378" cy="372666"/>
              </a:xfrm>
              <a:prstGeom prst="rect">
                <a:avLst/>
              </a:prstGeom>
              <a:blipFill>
                <a:blip r:embed="rId2"/>
                <a:stretch>
                  <a:fillRect l="-962" t="-110000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E4AA8D1-63BF-9294-4DCF-C3E69F15FAB8}"/>
              </a:ext>
            </a:extLst>
          </p:cNvPr>
          <p:cNvSpPr txBox="1"/>
          <p:nvPr/>
        </p:nvSpPr>
        <p:spPr bwMode="auto">
          <a:xfrm>
            <a:off x="855964" y="3357008"/>
            <a:ext cx="31473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i="1" dirty="0"/>
              <a:t>Similarity value:</a:t>
            </a:r>
          </a:p>
          <a:p>
            <a:r>
              <a:rPr lang="en-US" sz="1000" b="1" i="1" dirty="0"/>
              <a:t>Similarity Calculation: Cosine similarity</a:t>
            </a:r>
          </a:p>
          <a:p>
            <a:r>
              <a:rPr lang="en-US" sz="1000" b="1" i="1" dirty="0"/>
              <a:t>Model:- all-MiniLM-L6-v2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52B457-EEA8-DA46-B94F-F0F056B59B38}"/>
              </a:ext>
            </a:extLst>
          </p:cNvPr>
          <p:cNvSpPr/>
          <p:nvPr/>
        </p:nvSpPr>
        <p:spPr>
          <a:xfrm>
            <a:off x="5559378" y="1461569"/>
            <a:ext cx="3502443" cy="4530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Select top n token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7FF60F-B214-2C6E-6828-0E61EFFB9A90}"/>
              </a:ext>
            </a:extLst>
          </p:cNvPr>
          <p:cNvSpPr/>
          <p:nvPr/>
        </p:nvSpPr>
        <p:spPr>
          <a:xfrm>
            <a:off x="5559379" y="1962371"/>
            <a:ext cx="3502443" cy="5537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Calculated Similarity between 1 until n token with targeted token sad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D7BD1C-CFD1-8873-4CD6-1BF4A87DB87B}"/>
              </a:ext>
            </a:extLst>
          </p:cNvPr>
          <p:cNvSpPr/>
          <p:nvPr/>
        </p:nvSpPr>
        <p:spPr>
          <a:xfrm>
            <a:off x="5559379" y="2611738"/>
            <a:ext cx="3502443" cy="37266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Multiply it with the value of token 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E9C139-84AD-E0FB-A2BE-C2FD89E0DE2C}"/>
              </a:ext>
            </a:extLst>
          </p:cNvPr>
          <p:cNvSpPr/>
          <p:nvPr/>
        </p:nvSpPr>
        <p:spPr>
          <a:xfrm>
            <a:off x="5559380" y="3080008"/>
            <a:ext cx="3502444" cy="55399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 all the values to get the target value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259B99AB-5FF7-0946-33F4-2F2D07A2E0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8568821"/>
                  </p:ext>
                </p:extLst>
              </p:nvPr>
            </p:nvGraphicFramePr>
            <p:xfrm>
              <a:off x="288000" y="1013004"/>
              <a:ext cx="4745096" cy="18911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6274">
                      <a:extLst>
                        <a:ext uri="{9D8B030D-6E8A-4147-A177-3AD203B41FA5}">
                          <a16:colId xmlns:a16="http://schemas.microsoft.com/office/drawing/2014/main" val="1829574242"/>
                        </a:ext>
                      </a:extLst>
                    </a:gridCol>
                    <a:gridCol w="1186274">
                      <a:extLst>
                        <a:ext uri="{9D8B030D-6E8A-4147-A177-3AD203B41FA5}">
                          <a16:colId xmlns:a16="http://schemas.microsoft.com/office/drawing/2014/main" val="3322798515"/>
                        </a:ext>
                      </a:extLst>
                    </a:gridCol>
                    <a:gridCol w="1186274">
                      <a:extLst>
                        <a:ext uri="{9D8B030D-6E8A-4147-A177-3AD203B41FA5}">
                          <a16:colId xmlns:a16="http://schemas.microsoft.com/office/drawing/2014/main" val="2143613499"/>
                        </a:ext>
                      </a:extLst>
                    </a:gridCol>
                    <a:gridCol w="1186274">
                      <a:extLst>
                        <a:ext uri="{9D8B030D-6E8A-4147-A177-3AD203B41FA5}">
                          <a16:colId xmlns:a16="http://schemas.microsoft.com/office/drawing/2014/main" val="2171263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Top 100 Result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smtClean="0">
                                    <a:latin typeface="Cambria Math" panose="02040503050406030204" pitchFamily="18" charset="0"/>
                                  </a:rPr>
                                  <m:t>𝑠𝑖𝑚</m:t>
                                </m:r>
                                <m:d>
                                  <m:dPr>
                                    <m:ctrlPr>
                                      <a:rPr lang="de-DE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050" b="0" i="1" smtClean="0">
                                        <a:latin typeface="Cambria Math" panose="02040503050406030204" pitchFamily="18" charset="0"/>
                                      </a:rPr>
                                      <m:t>𝑆𝑎𝑑</m:t>
                                    </m:r>
                                    <m:r>
                                      <a:rPr lang="de-DE" sz="105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050" b="0" i="1" smtClean="0">
                                            <a:latin typeface="Cambria Math" panose="02040503050406030204" pitchFamily="18" charset="0"/>
                                          </a:rPr>
                                          <m:t>𝑇𝑜𝑘𝑒𝑛</m:t>
                                        </m:r>
                                      </m:e>
                                      <m:sub>
                                        <m:r>
                                          <a:rPr lang="de-DE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050" b="0" i="1" smtClean="0">
                                  <a:latin typeface="Cambria Math" panose="02040503050406030204" pitchFamily="18" charset="0"/>
                                </a:rPr>
                                <m:t>𝑉𝑎𝑙𝑢𝑒</m:t>
                              </m:r>
                              <m:r>
                                <a:rPr lang="de-DE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050" i="1">
                                      <a:latin typeface="Cambria Math" panose="02040503050406030204" pitchFamily="18" charset="0"/>
                                    </a:rPr>
                                    <m:t>𝑇𝑜𝑘𝑒𝑛</m:t>
                                  </m:r>
                                </m:e>
                                <m:sub>
                                  <m:r>
                                    <a:rPr lang="de-DE" sz="10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5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050" b="0" i="1" smtClean="0">
                                  <a:latin typeface="Cambria Math" panose="02040503050406030204" pitchFamily="18" charset="0"/>
                                </a:rPr>
                                <m:t>𝑠𝑖𝑚</m:t>
                              </m:r>
                              <m:d>
                                <m:dPr>
                                  <m:ctrlPr>
                                    <a:rPr lang="de-DE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050" b="0" i="1" smtClean="0">
                                      <a:latin typeface="Cambria Math" panose="02040503050406030204" pitchFamily="18" charset="0"/>
                                    </a:rPr>
                                    <m:t>𝑆𝑎𝑑</m:t>
                                  </m:r>
                                  <m:r>
                                    <a:rPr lang="de-DE" sz="105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050" b="0" i="1" smtClean="0">
                                          <a:latin typeface="Cambria Math" panose="02040503050406030204" pitchFamily="18" charset="0"/>
                                        </a:rPr>
                                        <m:t>𝑇𝑜𝑘𝑒𝑛</m:t>
                                      </m:r>
                                    </m:e>
                                    <m:sub>
                                      <m:r>
                                        <a:rPr lang="de-DE" sz="105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050" b="0" i="1" smtClean="0">
                                  <a:latin typeface="Cambria Math" panose="02040503050406030204" pitchFamily="18" charset="0"/>
                                </a:rPr>
                                <m:t>∗∗</m:t>
                              </m:r>
                              <m:r>
                                <a:rPr lang="de-DE" sz="1050" b="0" i="1" smtClean="0">
                                  <a:latin typeface="Cambria Math" panose="02040503050406030204" pitchFamily="18" charset="0"/>
                                </a:rPr>
                                <m:t>𝑉𝑎𝑙𝑢𝑒</m:t>
                              </m:r>
                              <m:r>
                                <a:rPr lang="de-DE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050" i="1">
                                      <a:latin typeface="Cambria Math" panose="02040503050406030204" pitchFamily="18" charset="0"/>
                                    </a:rPr>
                                    <m:t>𝑇𝑜𝑘𝑒𝑛</m:t>
                                  </m:r>
                                </m:e>
                                <m:sub>
                                  <m:r>
                                    <a:rPr lang="de-DE" sz="10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5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14856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Delighted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0.190900</a:t>
                          </a: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2409809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joyful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76197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0.154800</a:t>
                          </a: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3605035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Stressed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76197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0.024480</a:t>
                          </a: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9404972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Pressured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76197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0.020700</a:t>
                          </a: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13161945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259B99AB-5FF7-0946-33F4-2F2D07A2E0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8568821"/>
                  </p:ext>
                </p:extLst>
              </p:nvPr>
            </p:nvGraphicFramePr>
            <p:xfrm>
              <a:off x="288000" y="1013004"/>
              <a:ext cx="4745096" cy="18911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6274">
                      <a:extLst>
                        <a:ext uri="{9D8B030D-6E8A-4147-A177-3AD203B41FA5}">
                          <a16:colId xmlns:a16="http://schemas.microsoft.com/office/drawing/2014/main" val="1829574242"/>
                        </a:ext>
                      </a:extLst>
                    </a:gridCol>
                    <a:gridCol w="1186274">
                      <a:extLst>
                        <a:ext uri="{9D8B030D-6E8A-4147-A177-3AD203B41FA5}">
                          <a16:colId xmlns:a16="http://schemas.microsoft.com/office/drawing/2014/main" val="3322798515"/>
                        </a:ext>
                      </a:extLst>
                    </a:gridCol>
                    <a:gridCol w="1186274">
                      <a:extLst>
                        <a:ext uri="{9D8B030D-6E8A-4147-A177-3AD203B41FA5}">
                          <a16:colId xmlns:a16="http://schemas.microsoft.com/office/drawing/2014/main" val="2143613499"/>
                        </a:ext>
                      </a:extLst>
                    </a:gridCol>
                    <a:gridCol w="1186274">
                      <a:extLst>
                        <a:ext uri="{9D8B030D-6E8A-4147-A177-3AD203B41FA5}">
                          <a16:colId xmlns:a16="http://schemas.microsoft.com/office/drawing/2014/main" val="2171263501"/>
                        </a:ext>
                      </a:extLst>
                    </a:gridCol>
                  </a:tblGrid>
                  <a:tr h="407797"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Top 100 Result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r="-201064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151" r="-10322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936" r="-2128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4856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Delighted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0.190900</a:t>
                          </a: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2409809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joyful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76197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0.154800</a:t>
                          </a: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3605035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Stressed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76197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0.024480</a:t>
                          </a: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9404972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Pressured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76197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0.020700</a:t>
                          </a: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131619455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EB2A21-C5C3-2547-D64E-A64AF11EBB9A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2032000" y="2904161"/>
            <a:ext cx="397639" cy="452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393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2B774-1CB4-AAE2-A9CE-5F01B9DA0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Cosine Similarity Can Be Misleading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CEABD7-2604-04A2-ADE1-EBD4C29C9083}"/>
              </a:ext>
            </a:extLst>
          </p:cNvPr>
          <p:cNvSpPr txBox="1"/>
          <p:nvPr/>
        </p:nvSpPr>
        <p:spPr bwMode="auto">
          <a:xfrm>
            <a:off x="417309" y="1062181"/>
            <a:ext cx="78954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Focuses on Direction, Not Meaning: Measures vector angle, not semantic meaning.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Ignores Contextual Nuance: Words in similar contexts (e.g., emotions) may score high despite being opposites.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Example: Happy vs. Sad: High score (vectors point similarly due to shared context, e.g., "emotion words").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Real Life: Opposites (antonyms) with conflicting meanings.</a:t>
            </a:r>
          </a:p>
        </p:txBody>
      </p:sp>
    </p:spTree>
    <p:extLst>
      <p:ext uri="{BB962C8B-B14F-4D97-AF65-F5344CB8AC3E}">
        <p14:creationId xmlns:p14="http://schemas.microsoft.com/office/powerpoint/2010/main" val="3628712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2ABC-6789-708A-075E-40061188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PANAS-X </a:t>
            </a:r>
            <a:r>
              <a:rPr lang="en-US" b="1" dirty="0"/>
              <a:t>(Watson &amp; Clark, 1994)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9A88E0-29BF-86AA-3D45-7D691D1C7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718056"/>
              </p:ext>
            </p:extLst>
          </p:nvPr>
        </p:nvGraphicFramePr>
        <p:xfrm>
          <a:off x="419551" y="1781635"/>
          <a:ext cx="5281338" cy="24369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1047">
                  <a:extLst>
                    <a:ext uri="{9D8B030D-6E8A-4147-A177-3AD203B41FA5}">
                      <a16:colId xmlns:a16="http://schemas.microsoft.com/office/drawing/2014/main" val="3919271155"/>
                    </a:ext>
                  </a:extLst>
                </a:gridCol>
                <a:gridCol w="4150291">
                  <a:extLst>
                    <a:ext uri="{9D8B030D-6E8A-4147-A177-3AD203B41FA5}">
                      <a16:colId xmlns:a16="http://schemas.microsoft.com/office/drawing/2014/main" val="3278817563"/>
                    </a:ext>
                  </a:extLst>
                </a:gridCol>
              </a:tblGrid>
              <a:tr h="217990">
                <a:tc>
                  <a:txBody>
                    <a:bodyPr/>
                    <a:lstStyle/>
                    <a:p>
                      <a:r>
                        <a:rPr lang="en-US" sz="1050" dirty="0"/>
                        <a:t>Emotions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Synonyms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151683"/>
                  </a:ext>
                </a:extLst>
              </a:tr>
              <a:tr h="217990">
                <a:tc>
                  <a:txBody>
                    <a:bodyPr/>
                    <a:lstStyle/>
                    <a:p>
                      <a:r>
                        <a:rPr lang="en-US" sz="1050" dirty="0"/>
                        <a:t>Fear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afraid, scared, frightened, nervous, jittery, shaky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499781"/>
                  </a:ext>
                </a:extLst>
              </a:tr>
              <a:tr h="248779">
                <a:tc>
                  <a:txBody>
                    <a:bodyPr/>
                    <a:lstStyle/>
                    <a:p>
                      <a:r>
                        <a:rPr lang="en-US" sz="1050" dirty="0"/>
                        <a:t>Hostility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angry, hostile, irritable, scornful, disgusted, loathing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526988"/>
                  </a:ext>
                </a:extLst>
              </a:tr>
              <a:tr h="356711">
                <a:tc>
                  <a:txBody>
                    <a:bodyPr/>
                    <a:lstStyle/>
                    <a:p>
                      <a:r>
                        <a:rPr lang="en-US" sz="1050" dirty="0"/>
                        <a:t>Guilt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guilty, ashamed, blameworthy, angry at self, disgusted with self, dissatisfied with self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322884"/>
                  </a:ext>
                </a:extLst>
              </a:tr>
              <a:tr h="217990">
                <a:tc>
                  <a:txBody>
                    <a:bodyPr/>
                    <a:lstStyle/>
                    <a:p>
                      <a:r>
                        <a:rPr lang="en-US" sz="1050" dirty="0"/>
                        <a:t>Sadness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sad, blue, downhearted, alone, lonely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27896"/>
                  </a:ext>
                </a:extLst>
              </a:tr>
              <a:tr h="356711">
                <a:tc>
                  <a:txBody>
                    <a:bodyPr/>
                    <a:lstStyle/>
                    <a:p>
                      <a:r>
                        <a:rPr lang="en-US" sz="1050" dirty="0"/>
                        <a:t>Joviality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happy, joyful, delighted, cheerful, excited, enthusiastic, lively, energetic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68086"/>
                  </a:ext>
                </a:extLst>
              </a:tr>
              <a:tr h="356711">
                <a:tc>
                  <a:txBody>
                    <a:bodyPr/>
                    <a:lstStyle/>
                    <a:p>
                      <a:r>
                        <a:rPr lang="en-US" sz="1050" dirty="0"/>
                        <a:t>Self-Assurance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proud, strong, confident, bold, daring, fearless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588634"/>
                  </a:ext>
                </a:extLst>
              </a:tr>
              <a:tr h="217990">
                <a:tc>
                  <a:txBody>
                    <a:bodyPr/>
                    <a:lstStyle/>
                    <a:p>
                      <a:r>
                        <a:rPr lang="en-US" sz="1050" dirty="0"/>
                        <a:t>Attentiveness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alert, attentive, concentrating, determined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844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7DCCD27-0C64-1C79-ED3C-C2B21FD370F4}"/>
              </a:ext>
            </a:extLst>
          </p:cNvPr>
          <p:cNvSpPr txBox="1"/>
          <p:nvPr/>
        </p:nvSpPr>
        <p:spPr bwMode="auto">
          <a:xfrm>
            <a:off x="419551" y="824126"/>
            <a:ext cx="83642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1. The PANAS-X </a:t>
            </a:r>
            <a:r>
              <a:rPr lang="en-US" sz="1400" dirty="0"/>
              <a:t>is a validated psychological assessment tool developed to measure a broad range of emotional states.</a:t>
            </a:r>
          </a:p>
          <a:p>
            <a:r>
              <a:rPr lang="en-US" sz="1400" dirty="0"/>
              <a:t>2. The PANAS-X groups words into broader categories (Positive Affect, Negative Affect, Fear, Sadness,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CE30C-6BFA-467D-C47F-B44E5D92058D}"/>
              </a:ext>
            </a:extLst>
          </p:cNvPr>
          <p:cNvSpPr txBox="1"/>
          <p:nvPr/>
        </p:nvSpPr>
        <p:spPr bwMode="auto">
          <a:xfrm>
            <a:off x="5883564" y="2133600"/>
            <a:ext cx="2530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word, the similarity score is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0D8759-71B8-6D16-5CE1-5ABB88E55874}"/>
              </a:ext>
            </a:extLst>
          </p:cNvPr>
          <p:cNvSpPr txBox="1"/>
          <p:nvPr/>
        </p:nvSpPr>
        <p:spPr bwMode="auto">
          <a:xfrm>
            <a:off x="5925129" y="2941780"/>
            <a:ext cx="2530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skip the multiplication part. Directly sum the Result together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5451D3-5BFA-F080-ECA6-787EE313EE52}"/>
                  </a:ext>
                </a:extLst>
              </p:cNvPr>
              <p:cNvSpPr txBox="1"/>
              <p:nvPr/>
            </p:nvSpPr>
            <p:spPr bwMode="auto">
              <a:xfrm>
                <a:off x="3901069" y="4368298"/>
                <a:ext cx="5169039" cy="372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Sad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𝑉𝑎𝑙𝑢𝑒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𝑇𝑜𝑘𝑒𝑛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𝑠𝑖𝑚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𝑆𝑎𝑑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𝑇𝑜𝑘𝑒𝑛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5451D3-5BFA-F080-ECA6-787EE313E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1069" y="4368298"/>
                <a:ext cx="5169039" cy="372666"/>
              </a:xfrm>
              <a:prstGeom prst="rect">
                <a:avLst/>
              </a:prstGeom>
              <a:blipFill>
                <a:blip r:embed="rId2"/>
                <a:stretch>
                  <a:fillRect l="-980" t="-113333" b="-16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851450-0C27-7D2B-4AFE-DAC9FDEBB8D3}"/>
              </a:ext>
            </a:extLst>
          </p:cNvPr>
          <p:cNvCxnSpPr>
            <a:cxnSpLocks/>
          </p:cNvCxnSpPr>
          <p:nvPr/>
        </p:nvCxnSpPr>
        <p:spPr>
          <a:xfrm>
            <a:off x="6844145" y="4409388"/>
            <a:ext cx="1704935" cy="372666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ED9A47-9E24-9FD2-A392-B8BFEB934439}"/>
              </a:ext>
            </a:extLst>
          </p:cNvPr>
          <p:cNvCxnSpPr>
            <a:cxnSpLocks/>
          </p:cNvCxnSpPr>
          <p:nvPr/>
        </p:nvCxnSpPr>
        <p:spPr>
          <a:xfrm flipV="1">
            <a:off x="6844145" y="4409388"/>
            <a:ext cx="1704935" cy="305302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280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2967-8973-7CF7-A148-792CF8B2F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78548"/>
            <a:ext cx="8568000" cy="607252"/>
          </a:xfrm>
        </p:spPr>
        <p:txBody>
          <a:bodyPr/>
          <a:lstStyle/>
          <a:p>
            <a:r>
              <a:rPr lang="en-US" dirty="0"/>
              <a:t>PANAS-X</a:t>
            </a:r>
          </a:p>
        </p:txBody>
      </p:sp>
      <p:pic>
        <p:nvPicPr>
          <p:cNvPr id="8" name="Picture 7" descr="A graph of a bar graph&#10;&#10;AI-generated content may be incorrect.">
            <a:extLst>
              <a:ext uri="{FF2B5EF4-FFF2-40B4-BE49-F238E27FC236}">
                <a16:creationId xmlns:a16="http://schemas.microsoft.com/office/drawing/2014/main" id="{8798B43E-F9BE-0C10-797F-5AA8A085B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88" y="1012791"/>
            <a:ext cx="4919222" cy="368941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1ECBB5-7504-25D3-5CAF-7CA1F73BDA38}"/>
              </a:ext>
            </a:extLst>
          </p:cNvPr>
          <p:cNvCxnSpPr>
            <a:cxnSpLocks/>
          </p:cNvCxnSpPr>
          <p:nvPr/>
        </p:nvCxnSpPr>
        <p:spPr>
          <a:xfrm flipH="1" flipV="1">
            <a:off x="2324708" y="1458756"/>
            <a:ext cx="4426431" cy="5379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B3811656-69BB-F511-E270-A42A58708EF3}"/>
              </a:ext>
            </a:extLst>
          </p:cNvPr>
          <p:cNvSpPr/>
          <p:nvPr/>
        </p:nvSpPr>
        <p:spPr>
          <a:xfrm rot="16200000" flipH="1">
            <a:off x="2673497" y="708757"/>
            <a:ext cx="288234" cy="719391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72D703-16F0-1CF5-5F27-EF008C69E82C}"/>
              </a:ext>
            </a:extLst>
          </p:cNvPr>
          <p:cNvCxnSpPr>
            <a:cxnSpLocks/>
            <a:endCxn id="19" idx="1"/>
          </p:cNvCxnSpPr>
          <p:nvPr/>
        </p:nvCxnSpPr>
        <p:spPr>
          <a:xfrm flipH="1" flipV="1">
            <a:off x="2817615" y="924335"/>
            <a:ext cx="5272863" cy="57320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D09D7544-FF2A-DA99-2900-A2649E5BC84E}"/>
              </a:ext>
            </a:extLst>
          </p:cNvPr>
          <p:cNvSpPr/>
          <p:nvPr/>
        </p:nvSpPr>
        <p:spPr>
          <a:xfrm rot="5400000">
            <a:off x="7786852" y="1198676"/>
            <a:ext cx="607253" cy="1145012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C65354-349A-EDFD-1AC2-0416D5A3C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047" y="1971265"/>
            <a:ext cx="3314700" cy="2819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D4F1A4-DF40-291B-34F5-0822B28AC23E}"/>
              </a:ext>
            </a:extLst>
          </p:cNvPr>
          <p:cNvSpPr txBox="1"/>
          <p:nvPr/>
        </p:nvSpPr>
        <p:spPr bwMode="auto">
          <a:xfrm>
            <a:off x="5541299" y="4756798"/>
            <a:ext cx="3314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Critical values for a 5 % significance</a:t>
            </a:r>
          </a:p>
        </p:txBody>
      </p:sp>
    </p:spTree>
    <p:extLst>
      <p:ext uri="{BB962C8B-B14F-4D97-AF65-F5344CB8AC3E}">
        <p14:creationId xmlns:p14="http://schemas.microsoft.com/office/powerpoint/2010/main" val="311357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AD009-5FEB-9E7F-7E55-4D661EB24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5405-7D8D-DE3A-8245-156579F92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78548"/>
            <a:ext cx="8568000" cy="607252"/>
          </a:xfrm>
        </p:spPr>
        <p:txBody>
          <a:bodyPr/>
          <a:lstStyle/>
          <a:p>
            <a:r>
              <a:rPr lang="en-US" dirty="0"/>
              <a:t>PANAS-X</a:t>
            </a:r>
          </a:p>
        </p:txBody>
      </p:sp>
      <p:pic>
        <p:nvPicPr>
          <p:cNvPr id="4" name="Picture 3" descr="A graph showing the number of data&#10;&#10;AI-generated content may be incorrect.">
            <a:extLst>
              <a:ext uri="{FF2B5EF4-FFF2-40B4-BE49-F238E27FC236}">
                <a16:creationId xmlns:a16="http://schemas.microsoft.com/office/drawing/2014/main" id="{979ED352-5029-D1D2-1C03-707D31BF3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0" y="1928190"/>
            <a:ext cx="4403520" cy="2353067"/>
          </a:xfrm>
          <a:prstGeom prst="rect">
            <a:avLst/>
          </a:prstGeom>
        </p:spPr>
      </p:pic>
      <p:pic>
        <p:nvPicPr>
          <p:cNvPr id="6" name="Picture 5" descr="A graph showing the number of companies&#10;&#10;AI-generated content may be incorrect.">
            <a:extLst>
              <a:ext uri="{FF2B5EF4-FFF2-40B4-BE49-F238E27FC236}">
                <a16:creationId xmlns:a16="http://schemas.microsoft.com/office/drawing/2014/main" id="{ED4381D3-101E-B3D4-18D5-69EA9D698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939342"/>
            <a:ext cx="4403520" cy="244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B5D1E0-B3A6-7B96-1D6D-4AFD36001DE1}"/>
              </a:ext>
            </a:extLst>
          </p:cNvPr>
          <p:cNvSpPr/>
          <p:nvPr/>
        </p:nvSpPr>
        <p:spPr>
          <a:xfrm>
            <a:off x="6702281" y="2473133"/>
            <a:ext cx="2054093" cy="1451114"/>
          </a:xfrm>
          <a:prstGeom prst="rect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77F7D2-18FC-2502-F1AA-4752C46B7C40}"/>
              </a:ext>
            </a:extLst>
          </p:cNvPr>
          <p:cNvSpPr/>
          <p:nvPr/>
        </p:nvSpPr>
        <p:spPr>
          <a:xfrm>
            <a:off x="2951922" y="2353863"/>
            <a:ext cx="1400932" cy="1451115"/>
          </a:xfrm>
          <a:prstGeom prst="rect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AEEBB6-7C9E-E70B-40BA-A6E6ADC8C8C1}"/>
              </a:ext>
            </a:extLst>
          </p:cNvPr>
          <p:cNvSpPr/>
          <p:nvPr/>
        </p:nvSpPr>
        <p:spPr>
          <a:xfrm>
            <a:off x="665922" y="2353865"/>
            <a:ext cx="2286000" cy="145111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C7B8F9-D97E-D1B6-1FF0-AA0DB4634CE9}"/>
              </a:ext>
            </a:extLst>
          </p:cNvPr>
          <p:cNvSpPr/>
          <p:nvPr/>
        </p:nvSpPr>
        <p:spPr>
          <a:xfrm>
            <a:off x="4979504" y="2486387"/>
            <a:ext cx="1722777" cy="145111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2B12-112D-8DD7-AF7E-CD0FFEB7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PANAS-X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0D447-75A3-9F9E-D4A8-F63738B25125}"/>
              </a:ext>
            </a:extLst>
          </p:cNvPr>
          <p:cNvSpPr txBox="1"/>
          <p:nvPr/>
        </p:nvSpPr>
        <p:spPr bwMode="auto">
          <a:xfrm>
            <a:off x="616227" y="1342822"/>
            <a:ext cx="811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Only limited to few vocabulary, and only sentiment related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EB29C-5189-73C6-867C-413A0D1F1E17}"/>
              </a:ext>
            </a:extLst>
          </p:cNvPr>
          <p:cNvSpPr txBox="1"/>
          <p:nvPr/>
        </p:nvSpPr>
        <p:spPr bwMode="auto">
          <a:xfrm>
            <a:off x="457200" y="2036691"/>
            <a:ext cx="8269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If we want to use our methods for example question related to political questions it is not going to work.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DBF0A-09D3-F37B-C00D-44A112C37EE2}"/>
              </a:ext>
            </a:extLst>
          </p:cNvPr>
          <p:cNvSpPr txBox="1"/>
          <p:nvPr/>
        </p:nvSpPr>
        <p:spPr bwMode="auto">
          <a:xfrm>
            <a:off x="1355537" y="3352800"/>
            <a:ext cx="6631709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So, we want to find a solution where the similar words are defined automatically and can be use different question.</a:t>
            </a:r>
          </a:p>
        </p:txBody>
      </p:sp>
    </p:spTree>
    <p:extLst>
      <p:ext uri="{BB962C8B-B14F-4D97-AF65-F5344CB8AC3E}">
        <p14:creationId xmlns:p14="http://schemas.microsoft.com/office/powerpoint/2010/main" val="2222413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03288-0558-8B57-F761-B0D235FB9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C275D-62B7-4011-B45A-65E1FF6D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base on </a:t>
            </a:r>
            <a:r>
              <a:rPr lang="en-US" sz="2000" dirty="0"/>
              <a:t>WordNet (</a:t>
            </a:r>
            <a:r>
              <a:rPr lang="en-US" sz="2000" dirty="0" err="1"/>
              <a:t>Kilgarriff</a:t>
            </a:r>
            <a:r>
              <a:rPr lang="en-US" sz="2000" dirty="0"/>
              <a:t> &amp; </a:t>
            </a:r>
            <a:r>
              <a:rPr lang="en-US" sz="2000" dirty="0" err="1"/>
              <a:t>Fellbaum</a:t>
            </a:r>
            <a:r>
              <a:rPr lang="en-US" sz="2000" dirty="0"/>
              <a:t>, 2000)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47EE0-6198-6AE3-B5F4-A68A69B64F21}"/>
              </a:ext>
            </a:extLst>
          </p:cNvPr>
          <p:cNvSpPr txBox="1"/>
          <p:nvPr/>
        </p:nvSpPr>
        <p:spPr bwMode="auto">
          <a:xfrm>
            <a:off x="288000" y="907328"/>
            <a:ext cx="83664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Lexical Database: Organizes words into </a:t>
            </a:r>
            <a:r>
              <a:rPr lang="en-US" sz="1400" dirty="0" err="1"/>
              <a:t>synsets</a:t>
            </a:r>
            <a:r>
              <a:rPr lang="en-US" sz="1400" dirty="0"/>
              <a:t> (synonym groups) with semantic relationships (e.g., antonyms, hypernyms, hyponyms).</a:t>
            </a:r>
          </a:p>
          <a:p>
            <a:endParaRPr lang="en-US" sz="1400" dirty="0"/>
          </a:p>
          <a:p>
            <a:r>
              <a:rPr lang="en-US" sz="1400" dirty="0"/>
              <a:t>Human-Curated: Relationships are manually defined, not learned from data.</a:t>
            </a:r>
          </a:p>
          <a:p>
            <a:endParaRPr lang="en-US" sz="1400" dirty="0"/>
          </a:p>
          <a:p>
            <a:r>
              <a:rPr lang="en-US" sz="1400" dirty="0"/>
              <a:t>Explicit Antonym Links: Marks happy and sad as direct antonyms (opposites).</a:t>
            </a:r>
          </a:p>
          <a:p>
            <a:endParaRPr lang="en-US" sz="1400" dirty="0"/>
          </a:p>
          <a:p>
            <a:r>
              <a:rPr lang="en-US" sz="1400" dirty="0"/>
              <a:t>Semantic Hierarchy: Captures broader/narrower meanings (e.g., happy → joyful, sad → gloomy).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	</a:t>
            </a:r>
          </a:p>
          <a:p>
            <a:r>
              <a:rPr lang="en-US" sz="1400" dirty="0"/>
              <a:t>		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13B757-C893-DF2F-4642-5F684F7BF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132485"/>
              </p:ext>
            </p:extLst>
          </p:nvPr>
        </p:nvGraphicFramePr>
        <p:xfrm>
          <a:off x="1423236" y="3397631"/>
          <a:ext cx="6096000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300391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526732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2384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Word 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Cosine Similarity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WordNet Relationship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Happy vs. 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High (shared context)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Antonyms (opposites)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467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5074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group of people with speech bubbles&#10;&#10;Description automatically generated">
            <a:extLst>
              <a:ext uri="{FF2B5EF4-FFF2-40B4-BE49-F238E27FC236}">
                <a16:creationId xmlns:a16="http://schemas.microsoft.com/office/drawing/2014/main" id="{AD4ABF6F-CDFA-56C5-D7E1-56363C000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" y="1617100"/>
            <a:ext cx="2624523" cy="2183603"/>
          </a:xfrm>
          <a:prstGeom prst="rect">
            <a:avLst/>
          </a:prstGeom>
        </p:spPr>
      </p:pic>
      <p:pic>
        <p:nvPicPr>
          <p:cNvPr id="5" name="Picture 4" descr="A person with her hand on her chin&#10;&#10;Description automatically generated">
            <a:extLst>
              <a:ext uri="{FF2B5EF4-FFF2-40B4-BE49-F238E27FC236}">
                <a16:creationId xmlns:a16="http://schemas.microsoft.com/office/drawing/2014/main" id="{59A48C77-1EB4-7FAE-1AF8-C8BABA714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362771"/>
            <a:ext cx="3035962" cy="2266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73BD17-E221-C128-38AE-AFBFE197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A028FB-3C4D-4A0C-E575-3D532FA7BB0E}"/>
              </a:ext>
            </a:extLst>
          </p:cNvPr>
          <p:cNvSpPr/>
          <p:nvPr/>
        </p:nvSpPr>
        <p:spPr>
          <a:xfrm>
            <a:off x="7082505" y="2994927"/>
            <a:ext cx="1976229" cy="15920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sz="1100" b="1" dirty="0"/>
              <a:t>Some Exa</a:t>
            </a:r>
            <a:r>
              <a:rPr lang="en-GB" sz="1100" b="1" dirty="0" err="1"/>
              <a:t>mples</a:t>
            </a:r>
            <a:endParaRPr lang="en-DE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 dirty="0"/>
              <a:t>Consumer Confid</a:t>
            </a:r>
            <a:r>
              <a:rPr lang="en-GB" sz="1100" dirty="0"/>
              <a:t>e</a:t>
            </a:r>
            <a:r>
              <a:rPr lang="en-DE" sz="1100" dirty="0"/>
              <a:t>nce index.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 dirty="0"/>
              <a:t>Political Polls.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 dirty="0"/>
              <a:t>Approval Rating.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 dirty="0"/>
              <a:t>Business Confidence Index.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 dirty="0"/>
              <a:t>Product approval rating.</a:t>
            </a:r>
          </a:p>
        </p:txBody>
      </p:sp>
      <p:pic>
        <p:nvPicPr>
          <p:cNvPr id="9" name="Picture 8" descr="A group of people holding a sign&#10;&#10;Description automatically generated">
            <a:extLst>
              <a:ext uri="{FF2B5EF4-FFF2-40B4-BE49-F238E27FC236}">
                <a16:creationId xmlns:a16="http://schemas.microsoft.com/office/drawing/2014/main" id="{49C9367C-3B18-B14A-2DF7-51147FFE0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015" y="675126"/>
            <a:ext cx="733498" cy="733498"/>
          </a:xfrm>
          <a:prstGeom prst="rect">
            <a:avLst/>
          </a:prstGeom>
        </p:spPr>
      </p:pic>
      <p:pic>
        <p:nvPicPr>
          <p:cNvPr id="15" name="Picture 14" descr="A hand putting a ballot into a box&#10;&#10;Description automatically generated">
            <a:extLst>
              <a:ext uri="{FF2B5EF4-FFF2-40B4-BE49-F238E27FC236}">
                <a16:creationId xmlns:a16="http://schemas.microsoft.com/office/drawing/2014/main" id="{65445B45-ADC7-27BC-379D-C2FF389AB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4357" y="695140"/>
            <a:ext cx="748970" cy="748970"/>
          </a:xfrm>
          <a:prstGeom prst="rect">
            <a:avLst/>
          </a:prstGeom>
        </p:spPr>
      </p:pic>
      <p:pic>
        <p:nvPicPr>
          <p:cNvPr id="17" name="Picture 16" descr="A logo of a briefcase and a hand shake&#10;&#10;Description automatically generated">
            <a:extLst>
              <a:ext uri="{FF2B5EF4-FFF2-40B4-BE49-F238E27FC236}">
                <a16:creationId xmlns:a16="http://schemas.microsoft.com/office/drawing/2014/main" id="{05E33C42-CC01-E754-1D83-8EAC2BEFDF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2197" y="684937"/>
            <a:ext cx="748970" cy="7489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E756D18-6A85-4A19-B7FF-BB4FC29EBE7E}"/>
              </a:ext>
            </a:extLst>
          </p:cNvPr>
          <p:cNvSpPr txBox="1"/>
          <p:nvPr/>
        </p:nvSpPr>
        <p:spPr bwMode="auto">
          <a:xfrm>
            <a:off x="3656237" y="1313544"/>
            <a:ext cx="5660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/>
              <a:t>Politics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3573F-74FA-B12E-E737-0D59455FABB1}"/>
              </a:ext>
            </a:extLst>
          </p:cNvPr>
          <p:cNvSpPr txBox="1"/>
          <p:nvPr/>
        </p:nvSpPr>
        <p:spPr bwMode="auto">
          <a:xfrm>
            <a:off x="2992205" y="1302654"/>
            <a:ext cx="6749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/>
              <a:t>Business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2971F0-7E1F-A225-6372-24E1451926B4}"/>
              </a:ext>
            </a:extLst>
          </p:cNvPr>
          <p:cNvSpPr txBox="1"/>
          <p:nvPr/>
        </p:nvSpPr>
        <p:spPr bwMode="auto">
          <a:xfrm>
            <a:off x="2306402" y="1291770"/>
            <a:ext cx="6749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/>
              <a:t>Pools</a:t>
            </a:r>
          </a:p>
        </p:txBody>
      </p:sp>
      <p:pic>
        <p:nvPicPr>
          <p:cNvPr id="24" name="Graphic 23" descr="Search Inventory outline">
            <a:extLst>
              <a:ext uri="{FF2B5EF4-FFF2-40B4-BE49-F238E27FC236}">
                <a16:creationId xmlns:a16="http://schemas.microsoft.com/office/drawing/2014/main" id="{6C5182CB-EF9C-D3FE-C687-A9B3A2C16F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42789" y="863773"/>
            <a:ext cx="702257" cy="453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FA00EA-A7A1-1230-ED3A-F2A7B21B7F10}"/>
              </a:ext>
            </a:extLst>
          </p:cNvPr>
          <p:cNvSpPr txBox="1"/>
          <p:nvPr/>
        </p:nvSpPr>
        <p:spPr bwMode="auto">
          <a:xfrm>
            <a:off x="1569802" y="1279070"/>
            <a:ext cx="6749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/>
              <a:t>Product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08FBB0CB-DE75-91F3-88C7-068C269194DE}"/>
              </a:ext>
            </a:extLst>
          </p:cNvPr>
          <p:cNvSpPr/>
          <p:nvPr/>
        </p:nvSpPr>
        <p:spPr>
          <a:xfrm>
            <a:off x="1479756" y="684937"/>
            <a:ext cx="2742539" cy="844051"/>
          </a:xfrm>
          <a:prstGeom prst="wedgeRoundRectCallou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4" name="Picture 33" descr="A group of people with different colored heads&#10;&#10;Description automatically generated">
            <a:extLst>
              <a:ext uri="{FF2B5EF4-FFF2-40B4-BE49-F238E27FC236}">
                <a16:creationId xmlns:a16="http://schemas.microsoft.com/office/drawing/2014/main" id="{43C79AA1-9166-EE5D-E8B9-0EDDB0048F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2701" y="3232700"/>
            <a:ext cx="2348301" cy="17505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BC1EC87-2983-EB9B-8861-93E8127460AA}"/>
              </a:ext>
            </a:extLst>
          </p:cNvPr>
          <p:cNvSpPr txBox="1"/>
          <p:nvPr/>
        </p:nvSpPr>
        <p:spPr bwMode="auto">
          <a:xfrm>
            <a:off x="2662168" y="46213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Happy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D6DED9-0560-DB4F-802B-DDF18C9EA714}"/>
              </a:ext>
            </a:extLst>
          </p:cNvPr>
          <p:cNvSpPr txBox="1"/>
          <p:nvPr/>
        </p:nvSpPr>
        <p:spPr bwMode="auto">
          <a:xfrm>
            <a:off x="4361886" y="4658450"/>
            <a:ext cx="436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Sad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3232C0-B2E5-872E-72EA-63A6CD959ED0}"/>
              </a:ext>
            </a:extLst>
          </p:cNvPr>
          <p:cNvCxnSpPr>
            <a:cxnSpLocks/>
          </p:cNvCxnSpPr>
          <p:nvPr/>
        </p:nvCxnSpPr>
        <p:spPr>
          <a:xfrm>
            <a:off x="3255600" y="4752107"/>
            <a:ext cx="1078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47416F-9AAC-A2B4-6D44-8913BB8F15CA}"/>
              </a:ext>
            </a:extLst>
          </p:cNvPr>
          <p:cNvSpPr txBox="1"/>
          <p:nvPr/>
        </p:nvSpPr>
        <p:spPr bwMode="auto">
          <a:xfrm>
            <a:off x="3512107" y="4750525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/>
              <a:t>Time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02D8AEE-2ECD-0A42-E14D-E18B86946B35}"/>
              </a:ext>
            </a:extLst>
          </p:cNvPr>
          <p:cNvSpPr/>
          <p:nvPr/>
        </p:nvSpPr>
        <p:spPr>
          <a:xfrm>
            <a:off x="5410200" y="871428"/>
            <a:ext cx="3058886" cy="1491343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sz="1100" b="1" dirty="0"/>
              <a:t>Some question's answer</a:t>
            </a:r>
            <a:r>
              <a:rPr lang="en-GB" sz="1100" b="1" dirty="0"/>
              <a:t>s</a:t>
            </a:r>
            <a:r>
              <a:rPr lang="en-DE" sz="1100" b="1" dirty="0"/>
              <a:t> get change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100" dirty="0"/>
              <a:t>Which political party to support?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100" dirty="0"/>
              <a:t>Which product to buy?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100" dirty="0"/>
              <a:t>Where should I go </a:t>
            </a:r>
            <a:r>
              <a:rPr lang="en-GB" sz="1100" dirty="0"/>
              <a:t>on</a:t>
            </a:r>
            <a:r>
              <a:rPr lang="en-DE" sz="1100" dirty="0"/>
              <a:t> holiday?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100" dirty="0"/>
              <a:t>Where to invest?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100" dirty="0"/>
              <a:t>W</a:t>
            </a:r>
            <a:r>
              <a:rPr lang="en-GB" sz="1100" dirty="0"/>
              <a:t>h</a:t>
            </a:r>
            <a:r>
              <a:rPr lang="en-DE" sz="1100" dirty="0"/>
              <a:t>ich dating app to use?</a:t>
            </a:r>
          </a:p>
        </p:txBody>
      </p:sp>
    </p:spTree>
    <p:extLst>
      <p:ext uri="{BB962C8B-B14F-4D97-AF65-F5344CB8AC3E}">
        <p14:creationId xmlns:p14="http://schemas.microsoft.com/office/powerpoint/2010/main" val="210934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  <p:bldP spid="19" grpId="0"/>
      <p:bldP spid="20" grpId="0"/>
      <p:bldP spid="25" grpId="0"/>
      <p:bldP spid="26" grpId="0" animBg="1"/>
      <p:bldP spid="35" grpId="0"/>
      <p:bldP spid="36" grpId="0"/>
      <p:bldP spid="40" grpId="0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8EC62-0069-CDD2-EDE0-B7195560B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base on </a:t>
            </a:r>
            <a:r>
              <a:rPr lang="en-US" sz="2000" dirty="0"/>
              <a:t>WordNet</a:t>
            </a:r>
            <a:endParaRPr lang="en-US" dirty="0"/>
          </a:p>
        </p:txBody>
      </p:sp>
      <p:pic>
        <p:nvPicPr>
          <p:cNvPr id="4" name="Picture 3" descr="A graph of a bar graph&#10;&#10;AI-generated content may be incorrect.">
            <a:extLst>
              <a:ext uri="{FF2B5EF4-FFF2-40B4-BE49-F238E27FC236}">
                <a16:creationId xmlns:a16="http://schemas.microsoft.com/office/drawing/2014/main" id="{D2A84B8F-DC94-22BC-C95B-D5589DE91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" y="1272208"/>
            <a:ext cx="4487517" cy="33656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3FCEDC-D907-748E-4D8E-B14EA8463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26" y="1658509"/>
            <a:ext cx="4101174" cy="27842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6A2FDC-95C7-581D-2C5E-0BFC42E22A4D}"/>
              </a:ext>
            </a:extLst>
          </p:cNvPr>
          <p:cNvSpPr txBox="1"/>
          <p:nvPr/>
        </p:nvSpPr>
        <p:spPr bwMode="auto">
          <a:xfrm>
            <a:off x="5541299" y="4637846"/>
            <a:ext cx="3314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Critical values for a 5 % significance</a:t>
            </a:r>
          </a:p>
        </p:txBody>
      </p:sp>
    </p:spTree>
    <p:extLst>
      <p:ext uri="{BB962C8B-B14F-4D97-AF65-F5344CB8AC3E}">
        <p14:creationId xmlns:p14="http://schemas.microsoft.com/office/powerpoint/2010/main" val="2373330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68149-BD63-4423-ADE2-CFBDD9F7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FFEB65-8450-5747-117E-8B3F66E50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</p:spPr>
        <p:txBody>
          <a:bodyPr anchor="t">
            <a:normAutofit fontScale="90000"/>
          </a:bodyPr>
          <a:lstStyle/>
          <a:p>
            <a:r>
              <a:rPr lang="en-GB" sz="2000" i="1" dirty="0"/>
              <a:t>Can this approach outperform existing methods?</a:t>
            </a:r>
            <a:br>
              <a:rPr lang="en-GB" sz="2000" i="1" dirty="0"/>
            </a:b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2A476D4-6558-DDFA-D4EE-F9C0239EE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000" y="2664000"/>
            <a:ext cx="8568000" cy="1379802"/>
          </a:xfrm>
        </p:spPr>
        <p:txBody>
          <a:bodyPr/>
          <a:lstStyle/>
          <a:p>
            <a:pPr marL="342900" indent="-342900">
              <a:buFont typeface="Arial"/>
              <a:buAutoNum type="arabicPeriod"/>
            </a:pPr>
            <a:r>
              <a:rPr lang="en-GB" sz="1600" i="1" dirty="0"/>
              <a:t>Can it outperform </a:t>
            </a:r>
            <a:r>
              <a:rPr lang="en-GB" sz="1600" b="1" i="1" dirty="0"/>
              <a:t>dictionary-based LIWC</a:t>
            </a:r>
            <a:r>
              <a:rPr lang="en-GB" sz="1600" i="1" dirty="0"/>
              <a:t>- Linguistic Inquiry and Word Count, (García et al., 2021)) methods</a:t>
            </a:r>
            <a:r>
              <a:rPr lang="en-US" sz="1600" dirty="0"/>
              <a:t>? </a:t>
            </a:r>
          </a:p>
          <a:p>
            <a:pPr marL="342900" indent="-342900">
              <a:buAutoNum type="arabicPeriod"/>
            </a:pPr>
            <a:r>
              <a:rPr lang="en-GB" sz="1600" i="1" dirty="0"/>
              <a:t>Can it outperform </a:t>
            </a:r>
            <a:r>
              <a:rPr lang="en-GB" sz="1600" b="1" i="1" dirty="0"/>
              <a:t>Sentiment analysis</a:t>
            </a:r>
            <a:r>
              <a:rPr lang="en-GB" sz="1600" i="1" dirty="0"/>
              <a:t> methods based on </a:t>
            </a:r>
            <a:r>
              <a:rPr lang="en-GB" sz="1600" i="1" dirty="0" err="1"/>
              <a:t>RoBERTa</a:t>
            </a:r>
            <a:r>
              <a:rPr lang="en-GB" sz="1600" i="1" dirty="0"/>
              <a:t> (García et al., 2021)</a:t>
            </a:r>
          </a:p>
          <a:p>
            <a:r>
              <a:rPr lang="en-GB" sz="1600" i="1" dirty="0"/>
              <a:t> methods</a:t>
            </a:r>
            <a:r>
              <a:rPr lang="en-US" sz="16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73A0F-0188-56D4-30DF-7A9F6F0D1325}"/>
              </a:ext>
            </a:extLst>
          </p:cNvPr>
          <p:cNvSpPr txBox="1"/>
          <p:nvPr/>
        </p:nvSpPr>
        <p:spPr bwMode="auto">
          <a:xfrm>
            <a:off x="288000" y="223284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question 3: </a:t>
            </a:r>
          </a:p>
        </p:txBody>
      </p:sp>
    </p:spTree>
    <p:extLst>
      <p:ext uri="{BB962C8B-B14F-4D97-AF65-F5344CB8AC3E}">
        <p14:creationId xmlns:p14="http://schemas.microsoft.com/office/powerpoint/2010/main" val="1714940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6E7D-4340-3EC4-1D9B-4EAA4732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Bertweet</a:t>
            </a:r>
            <a:r>
              <a:rPr lang="en-US" dirty="0"/>
              <a:t> FT vs . Baseline 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6B7DE15-434B-DBD9-CCCF-E69B4F53F063}"/>
              </a:ext>
            </a:extLst>
          </p:cNvPr>
          <p:cNvSpPr/>
          <p:nvPr/>
        </p:nvSpPr>
        <p:spPr>
          <a:xfrm>
            <a:off x="357808" y="1321899"/>
            <a:ext cx="3286538" cy="95581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sz="1200" b="1" dirty="0"/>
              <a:t>Tweets are separated by weeks: </a:t>
            </a:r>
            <a:r>
              <a:rPr lang="en-US" sz="1100" dirty="0"/>
              <a:t>tweets are aggregated into weekly 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ADE7CB-0348-57B2-5C63-DE3282F4AECE}"/>
              </a:ext>
            </a:extLst>
          </p:cNvPr>
          <p:cNvSpPr/>
          <p:nvPr/>
        </p:nvSpPr>
        <p:spPr>
          <a:xfrm>
            <a:off x="361123" y="2358882"/>
            <a:ext cx="3286538" cy="8763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Word Counting:</a:t>
            </a:r>
            <a:r>
              <a:rPr lang="en-US" sz="1200" dirty="0"/>
              <a:t> </a:t>
            </a:r>
            <a:r>
              <a:rPr lang="en-US" sz="1050" dirty="0"/>
              <a:t>The input text is processed by counting the occurrences of words that belong to each category in the LIWC dictionary.</a:t>
            </a:r>
            <a:endParaRPr lang="en-US" sz="1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661D339-9A19-5CDE-D1BB-5ADC0405F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32585"/>
              </p:ext>
            </p:extLst>
          </p:nvPr>
        </p:nvGraphicFramePr>
        <p:xfrm>
          <a:off x="4299100" y="1489703"/>
          <a:ext cx="3548269" cy="6400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25246">
                  <a:extLst>
                    <a:ext uri="{9D8B030D-6E8A-4147-A177-3AD203B41FA5}">
                      <a16:colId xmlns:a16="http://schemas.microsoft.com/office/drawing/2014/main" val="2127677481"/>
                    </a:ext>
                  </a:extLst>
                </a:gridCol>
                <a:gridCol w="2923023">
                  <a:extLst>
                    <a:ext uri="{9D8B030D-6E8A-4147-A177-3AD203B41FA5}">
                      <a16:colId xmlns:a16="http://schemas.microsoft.com/office/drawing/2014/main" val="2450915563"/>
                    </a:ext>
                  </a:extLst>
                </a:gridCol>
              </a:tblGrid>
              <a:tr h="151000">
                <a:tc>
                  <a:txBody>
                    <a:bodyPr/>
                    <a:lstStyle/>
                    <a:p>
                      <a:r>
                        <a:rPr lang="en-US" sz="800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T1, t2, t3, t4, t5…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462862"/>
                  </a:ext>
                </a:extLst>
              </a:tr>
              <a:tr h="151000">
                <a:tc>
                  <a:txBody>
                    <a:bodyPr/>
                    <a:lstStyle/>
                    <a:p>
                      <a:r>
                        <a:rPr lang="en-US" sz="800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T1, t2, t3, t4, t5…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203897"/>
                  </a:ext>
                </a:extLst>
              </a:tr>
              <a:tr h="151000">
                <a:tc>
                  <a:txBody>
                    <a:bodyPr/>
                    <a:lstStyle/>
                    <a:p>
                      <a:r>
                        <a:rPr lang="en-US" sz="800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T1, t2, t3, t4, t5…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26217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F10B70C-5302-1027-18A6-34A9D5076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372054"/>
              </p:ext>
            </p:extLst>
          </p:nvPr>
        </p:nvGraphicFramePr>
        <p:xfrm>
          <a:off x="4299100" y="2388970"/>
          <a:ext cx="3548268" cy="85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22584">
                  <a:extLst>
                    <a:ext uri="{9D8B030D-6E8A-4147-A177-3AD203B41FA5}">
                      <a16:colId xmlns:a16="http://schemas.microsoft.com/office/drawing/2014/main" val="2127677481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2450915563"/>
                    </a:ext>
                  </a:extLst>
                </a:gridCol>
                <a:gridCol w="503885">
                  <a:extLst>
                    <a:ext uri="{9D8B030D-6E8A-4147-A177-3AD203B41FA5}">
                      <a16:colId xmlns:a16="http://schemas.microsoft.com/office/drawing/2014/main" val="1468913074"/>
                    </a:ext>
                  </a:extLst>
                </a:gridCol>
                <a:gridCol w="635640">
                  <a:extLst>
                    <a:ext uri="{9D8B030D-6E8A-4147-A177-3AD203B41FA5}">
                      <a16:colId xmlns:a16="http://schemas.microsoft.com/office/drawing/2014/main" val="1506413730"/>
                    </a:ext>
                  </a:extLst>
                </a:gridCol>
                <a:gridCol w="635640">
                  <a:extLst>
                    <a:ext uri="{9D8B030D-6E8A-4147-A177-3AD203B41FA5}">
                      <a16:colId xmlns:a16="http://schemas.microsoft.com/office/drawing/2014/main" val="3923856093"/>
                    </a:ext>
                  </a:extLst>
                </a:gridCol>
                <a:gridCol w="635640">
                  <a:extLst>
                    <a:ext uri="{9D8B030D-6E8A-4147-A177-3AD203B41FA5}">
                      <a16:colId xmlns:a16="http://schemas.microsoft.com/office/drawing/2014/main" val="2403256045"/>
                    </a:ext>
                  </a:extLst>
                </a:gridCol>
              </a:tblGrid>
              <a:tr h="15100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Happy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Sad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Joy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Scared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Total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462862"/>
                  </a:ext>
                </a:extLst>
              </a:tr>
              <a:tr h="151000">
                <a:tc>
                  <a:txBody>
                    <a:bodyPr/>
                    <a:lstStyle/>
                    <a:p>
                      <a:r>
                        <a:rPr lang="en-US" sz="800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203897"/>
                  </a:ext>
                </a:extLst>
              </a:tr>
              <a:tr h="151000">
                <a:tc>
                  <a:txBody>
                    <a:bodyPr/>
                    <a:lstStyle/>
                    <a:p>
                      <a:r>
                        <a:rPr lang="en-US" sz="800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262175"/>
                  </a:ext>
                </a:extLst>
              </a:tr>
              <a:tr h="151000">
                <a:tc>
                  <a:txBody>
                    <a:bodyPr/>
                    <a:lstStyle/>
                    <a:p>
                      <a:r>
                        <a:rPr lang="en-US" sz="800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690184"/>
                  </a:ext>
                </a:extLst>
              </a:tr>
            </a:tbl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9969E5-FF98-4E44-B268-5444B99E1F16}"/>
              </a:ext>
            </a:extLst>
          </p:cNvPr>
          <p:cNvSpPr/>
          <p:nvPr/>
        </p:nvSpPr>
        <p:spPr>
          <a:xfrm>
            <a:off x="374376" y="3306414"/>
            <a:ext cx="3227670" cy="969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Percentage Calculation:</a:t>
            </a:r>
            <a:r>
              <a:rPr lang="en-US" sz="1200" dirty="0"/>
              <a:t> </a:t>
            </a:r>
            <a:r>
              <a:rPr lang="en-US" sz="1000" dirty="0"/>
              <a:t>The raw word counts are then converted into percentages, representing the proportion of words in the text that fall into each category.</a:t>
            </a:r>
            <a:endParaRPr lang="en-US" sz="12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78D2C48-74B0-516E-232A-5DF81D664E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827090"/>
              </p:ext>
            </p:extLst>
          </p:nvPr>
        </p:nvGraphicFramePr>
        <p:xfrm>
          <a:off x="4299100" y="3425989"/>
          <a:ext cx="2912628" cy="85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22584">
                  <a:extLst>
                    <a:ext uri="{9D8B030D-6E8A-4147-A177-3AD203B41FA5}">
                      <a16:colId xmlns:a16="http://schemas.microsoft.com/office/drawing/2014/main" val="2127677481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2450915563"/>
                    </a:ext>
                  </a:extLst>
                </a:gridCol>
                <a:gridCol w="503885">
                  <a:extLst>
                    <a:ext uri="{9D8B030D-6E8A-4147-A177-3AD203B41FA5}">
                      <a16:colId xmlns:a16="http://schemas.microsoft.com/office/drawing/2014/main" val="1468913074"/>
                    </a:ext>
                  </a:extLst>
                </a:gridCol>
                <a:gridCol w="635640">
                  <a:extLst>
                    <a:ext uri="{9D8B030D-6E8A-4147-A177-3AD203B41FA5}">
                      <a16:colId xmlns:a16="http://schemas.microsoft.com/office/drawing/2014/main" val="1506413730"/>
                    </a:ext>
                  </a:extLst>
                </a:gridCol>
                <a:gridCol w="635640">
                  <a:extLst>
                    <a:ext uri="{9D8B030D-6E8A-4147-A177-3AD203B41FA5}">
                      <a16:colId xmlns:a16="http://schemas.microsoft.com/office/drawing/2014/main" val="3923856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Happy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Joy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Scared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462862"/>
                  </a:ext>
                </a:extLst>
              </a:tr>
              <a:tr h="151000">
                <a:tc>
                  <a:txBody>
                    <a:bodyPr/>
                    <a:lstStyle/>
                    <a:p>
                      <a:r>
                        <a:rPr lang="en-US" sz="800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203897"/>
                  </a:ext>
                </a:extLst>
              </a:tr>
              <a:tr h="151000">
                <a:tc>
                  <a:txBody>
                    <a:bodyPr/>
                    <a:lstStyle/>
                    <a:p>
                      <a:r>
                        <a:rPr lang="en-US" sz="800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262175"/>
                  </a:ext>
                </a:extLst>
              </a:tr>
              <a:tr h="151000">
                <a:tc>
                  <a:txBody>
                    <a:bodyPr/>
                    <a:lstStyle/>
                    <a:p>
                      <a:r>
                        <a:rPr lang="en-US" sz="800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43%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690184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48F9ED-0045-D7B8-0934-3F22E77C9F59}"/>
              </a:ext>
            </a:extLst>
          </p:cNvPr>
          <p:cNvCxnSpPr>
            <a:cxnSpLocks/>
          </p:cNvCxnSpPr>
          <p:nvPr/>
        </p:nvCxnSpPr>
        <p:spPr>
          <a:xfrm flipH="1" flipV="1">
            <a:off x="5168348" y="4184369"/>
            <a:ext cx="477078" cy="537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B07C6D4-1417-B58B-1DCA-1DF1F6DB1DEB}"/>
              </a:ext>
            </a:extLst>
          </p:cNvPr>
          <p:cNvSpPr/>
          <p:nvPr/>
        </p:nvSpPr>
        <p:spPr>
          <a:xfrm>
            <a:off x="5635487" y="4349103"/>
            <a:ext cx="3339548" cy="56551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100" dirty="0"/>
              <a:t>(Number of words in category / Total number of words in text) * 100%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674AF0-3DF6-98A9-F4BE-CC33D67C22BE}"/>
              </a:ext>
            </a:extLst>
          </p:cNvPr>
          <p:cNvSpPr txBox="1"/>
          <p:nvPr/>
        </p:nvSpPr>
        <p:spPr bwMode="auto">
          <a:xfrm>
            <a:off x="288000" y="805070"/>
            <a:ext cx="4597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LIWC (</a:t>
            </a:r>
            <a:r>
              <a:rPr lang="en-US" sz="1200" b="1" dirty="0"/>
              <a:t>Linguistic Inquiry and Word Count, </a:t>
            </a:r>
            <a:r>
              <a:rPr lang="en-US" sz="1200" dirty="0"/>
              <a:t>García et al., 2021)</a:t>
            </a:r>
          </a:p>
        </p:txBody>
      </p:sp>
    </p:spTree>
    <p:extLst>
      <p:ext uri="{BB962C8B-B14F-4D97-AF65-F5344CB8AC3E}">
        <p14:creationId xmlns:p14="http://schemas.microsoft.com/office/powerpoint/2010/main" val="2493212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FE630-B4CB-8AA7-89CF-7035C8B0B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with Base Model 2 Dictionary base methods</a:t>
            </a:r>
          </a:p>
        </p:txBody>
      </p:sp>
      <p:pic>
        <p:nvPicPr>
          <p:cNvPr id="3" name="Picture 2" descr="A graph of a bar graph&#10;&#10;AI-generated content may be incorrect.">
            <a:extLst>
              <a:ext uri="{FF2B5EF4-FFF2-40B4-BE49-F238E27FC236}">
                <a16:creationId xmlns:a16="http://schemas.microsoft.com/office/drawing/2014/main" id="{1EDD794F-0397-3F96-2467-D0FA0AA2B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" y="2835137"/>
            <a:ext cx="4631870" cy="2078566"/>
          </a:xfrm>
          <a:prstGeom prst="rect">
            <a:avLst/>
          </a:prstGeom>
        </p:spPr>
      </p:pic>
      <p:pic>
        <p:nvPicPr>
          <p:cNvPr id="5" name="Picture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D5D20214-3FA1-BCA7-ABDF-536B7385A8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6" r="1"/>
          <a:stretch/>
        </p:blipFill>
        <p:spPr>
          <a:xfrm>
            <a:off x="228601" y="778934"/>
            <a:ext cx="5088834" cy="2078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EF069-F8AB-E984-3B07-F1E3C8DA8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834" y="1267294"/>
            <a:ext cx="3538565" cy="3180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7D3D1B-E6B4-D62F-EB86-75BC4D8E3B4E}"/>
              </a:ext>
            </a:extLst>
          </p:cNvPr>
          <p:cNvSpPr txBox="1"/>
          <p:nvPr/>
        </p:nvSpPr>
        <p:spPr bwMode="auto">
          <a:xfrm rot="16200000">
            <a:off x="-382100" y="1604085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Dictionary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AB3856-6522-560C-68AF-2F895B34CACE}"/>
              </a:ext>
            </a:extLst>
          </p:cNvPr>
          <p:cNvSpPr txBox="1"/>
          <p:nvPr/>
        </p:nvSpPr>
        <p:spPr bwMode="auto">
          <a:xfrm rot="16200000">
            <a:off x="-520334" y="3589839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MTALM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DB734C-689D-75A5-18B1-1F3F47A6F555}"/>
              </a:ext>
            </a:extLst>
          </p:cNvPr>
          <p:cNvSpPr txBox="1"/>
          <p:nvPr/>
        </p:nvSpPr>
        <p:spPr bwMode="auto">
          <a:xfrm>
            <a:off x="5541299" y="4756798"/>
            <a:ext cx="3314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Critical values for a 5 % significance</a:t>
            </a:r>
          </a:p>
        </p:txBody>
      </p:sp>
    </p:spTree>
    <p:extLst>
      <p:ext uri="{BB962C8B-B14F-4D97-AF65-F5344CB8AC3E}">
        <p14:creationId xmlns:p14="http://schemas.microsoft.com/office/powerpoint/2010/main" val="3068515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7872-F97D-5BC8-74E9-F1C04B8BE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Bertweet</a:t>
            </a:r>
            <a:r>
              <a:rPr lang="en-US" dirty="0"/>
              <a:t> FT vs . Baseline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48895-D318-9F27-ADB6-96AF46B0A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71" y="1331843"/>
            <a:ext cx="9148971" cy="30496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6A8750-FE8B-0432-C7D7-7A4A35DDEFA8}"/>
              </a:ext>
            </a:extLst>
          </p:cNvPr>
          <p:cNvSpPr/>
          <p:nvPr/>
        </p:nvSpPr>
        <p:spPr>
          <a:xfrm>
            <a:off x="3275764" y="1748413"/>
            <a:ext cx="1838848" cy="1627833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5AD774-7CF5-581A-F02F-254EC40491AC}"/>
              </a:ext>
            </a:extLst>
          </p:cNvPr>
          <p:cNvSpPr txBox="1"/>
          <p:nvPr/>
        </p:nvSpPr>
        <p:spPr bwMode="auto">
          <a:xfrm>
            <a:off x="5757705" y="743578"/>
            <a:ext cx="2954216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Where </a:t>
            </a:r>
            <a:r>
              <a:rPr lang="en-US" sz="1400" dirty="0" err="1"/>
              <a:t>Bertweet</a:t>
            </a:r>
            <a:r>
              <a:rPr lang="en-US" sz="1400" dirty="0"/>
              <a:t> fails to match GS, </a:t>
            </a:r>
          </a:p>
          <a:p>
            <a:r>
              <a:rPr lang="en-US" sz="1400" dirty="0"/>
              <a:t>Baseline 2 performs surprisingly well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F12708-822F-E48A-4686-806AE5ED039B}"/>
              </a:ext>
            </a:extLst>
          </p:cNvPr>
          <p:cNvCxnSpPr>
            <a:stCxn id="10" idx="1"/>
          </p:cNvCxnSpPr>
          <p:nvPr/>
        </p:nvCxnSpPr>
        <p:spPr>
          <a:xfrm flipH="1">
            <a:off x="5114612" y="1112910"/>
            <a:ext cx="643093" cy="635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755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BC8A2-A56A-D736-A813-BCC7CFD8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Bertweet</a:t>
            </a:r>
            <a:r>
              <a:rPr lang="en-US" dirty="0"/>
              <a:t> FT vs . Baseline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7194F-E617-1BD1-9C00-3E35898A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71" y="1331843"/>
            <a:ext cx="9148971" cy="304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94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766B7-EEB9-5642-C73B-2A4B5502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Bertweet</a:t>
            </a:r>
            <a:r>
              <a:rPr lang="en-US" dirty="0"/>
              <a:t> FT vs . Baseline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D70071-783C-C96B-4424-CDE1FFA2C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71" y="1331843"/>
            <a:ext cx="9148971" cy="3049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E0E17E-6D55-184F-C881-43FA00838067}"/>
              </a:ext>
            </a:extLst>
          </p:cNvPr>
          <p:cNvSpPr txBox="1"/>
          <p:nvPr/>
        </p:nvSpPr>
        <p:spPr bwMode="auto">
          <a:xfrm>
            <a:off x="5757705" y="743578"/>
            <a:ext cx="2954216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Baseline 2 almost perfectly aligns with GS</a:t>
            </a:r>
          </a:p>
        </p:txBody>
      </p:sp>
    </p:spTree>
    <p:extLst>
      <p:ext uri="{BB962C8B-B14F-4D97-AF65-F5344CB8AC3E}">
        <p14:creationId xmlns:p14="http://schemas.microsoft.com/office/powerpoint/2010/main" val="836752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5F728-1C76-075D-DF91-173BB0CF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Bertweet</a:t>
            </a:r>
            <a:r>
              <a:rPr lang="en-US" dirty="0"/>
              <a:t> FT vs . Baseline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78FABA-2202-9F0C-BCD9-7AE18CF95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48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B0098-C729-84F9-E59A-6C1A58BA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E</a:t>
            </a:r>
            <a:r>
              <a:rPr lang="en-US" i="0" dirty="0">
                <a:effectLst/>
                <a:latin typeface="Arial" panose="020B0604020202020204" pitchFamily="34" charset="0"/>
              </a:rPr>
              <a:t>motion macroscope - </a:t>
            </a:r>
            <a:r>
              <a:rPr lang="en-US" b="1" dirty="0" err="1"/>
              <a:t>RoBERTa</a:t>
            </a:r>
            <a:r>
              <a:rPr lang="en-US" b="1" dirty="0"/>
              <a:t> (</a:t>
            </a:r>
            <a:r>
              <a:rPr lang="en-US" sz="2000" dirty="0"/>
              <a:t>García et al., 2021)</a:t>
            </a:r>
            <a:endParaRPr lang="en-US" dirty="0"/>
          </a:p>
        </p:txBody>
      </p:sp>
      <p:sp>
        <p:nvSpPr>
          <p:cNvPr id="7" name="Process 6">
            <a:extLst>
              <a:ext uri="{FF2B5EF4-FFF2-40B4-BE49-F238E27FC236}">
                <a16:creationId xmlns:a16="http://schemas.microsoft.com/office/drawing/2014/main" id="{444485E9-C2A1-E09C-C7FC-4089190E3F58}"/>
              </a:ext>
            </a:extLst>
          </p:cNvPr>
          <p:cNvSpPr/>
          <p:nvPr/>
        </p:nvSpPr>
        <p:spPr>
          <a:xfrm>
            <a:off x="288000" y="901629"/>
            <a:ext cx="3707788" cy="706058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Model: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Take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RoBERTa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-base language model and add a layer to the deep neural network.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Process 7">
            <a:extLst>
              <a:ext uri="{FF2B5EF4-FFF2-40B4-BE49-F238E27FC236}">
                <a16:creationId xmlns:a16="http://schemas.microsoft.com/office/drawing/2014/main" id="{2302AC9C-27DC-A53C-C7E9-8939BFD868BA}"/>
              </a:ext>
            </a:extLst>
          </p:cNvPr>
          <p:cNvSpPr/>
          <p:nvPr/>
        </p:nvSpPr>
        <p:spPr>
          <a:xfrm>
            <a:off x="288001" y="2594721"/>
            <a:ext cx="3707788" cy="706057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cs typeface="Aharoni" panose="02010803020104030203" pitchFamily="2" charset="-79"/>
              </a:rPr>
              <a:t>Cal</a:t>
            </a:r>
            <a:r>
              <a:rPr lang="en-US" sz="1400" b="1" dirty="0">
                <a:solidFill>
                  <a:schemeClr val="tx1"/>
                </a:solidFill>
                <a:cs typeface="Aharoni" panose="02010803020104030203" pitchFamily="2" charset="-79"/>
              </a:rPr>
              <a:t>culate sentiment: </a:t>
            </a:r>
            <a:r>
              <a:rPr lang="en-US" sz="1200" dirty="0">
                <a:solidFill>
                  <a:schemeClr val="tx1"/>
                </a:solidFill>
              </a:rPr>
              <a:t>Three emotions of interest for our study: sadness, fear, and joy. Calculate the score for each tweet</a:t>
            </a:r>
            <a:endParaRPr lang="en-US" sz="1400" dirty="0">
              <a:solidFill>
                <a:schemeClr val="tx1"/>
              </a:solidFill>
              <a:cs typeface="Aharoni" panose="02010803020104030203" pitchFamily="2" charset="-79"/>
            </a:endParaRPr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id="{10F8B1AD-3F15-D967-6A59-0CB3C14F82EA}"/>
              </a:ext>
            </a:extLst>
          </p:cNvPr>
          <p:cNvSpPr/>
          <p:nvPr/>
        </p:nvSpPr>
        <p:spPr>
          <a:xfrm>
            <a:off x="284147" y="3394584"/>
            <a:ext cx="3703306" cy="706057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cs typeface="Aharoni" panose="02010803020104030203" pitchFamily="2" charset="-79"/>
              </a:rPr>
              <a:t>Aggregated</a:t>
            </a:r>
            <a:r>
              <a:rPr lang="en-US" sz="1400" dirty="0">
                <a:solidFill>
                  <a:schemeClr val="tx1"/>
                </a:solidFill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tx1"/>
                </a:solidFill>
                <a:cs typeface="Aharoni" panose="02010803020104030203" pitchFamily="2" charset="-79"/>
              </a:rPr>
              <a:t>to estimate the overall sentiment for a given period</a:t>
            </a:r>
            <a:endParaRPr lang="en-US" sz="1400" dirty="0">
              <a:solidFill>
                <a:schemeClr val="tx1"/>
              </a:solidFill>
              <a:cs typeface="Aharoni" panose="02010803020104030203" pitchFamily="2" charset="-79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00B9CFE-F19F-0019-35BC-CF36E0763A24}"/>
              </a:ext>
            </a:extLst>
          </p:cNvPr>
          <p:cNvSpPr/>
          <p:nvPr/>
        </p:nvSpPr>
        <p:spPr>
          <a:xfrm>
            <a:off x="3995787" y="2286451"/>
            <a:ext cx="658509" cy="21991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1E45-09EC-71EF-8B00-D7EA964CD1E2}"/>
              </a:ext>
            </a:extLst>
          </p:cNvPr>
          <p:cNvSpPr txBox="1"/>
          <p:nvPr/>
        </p:nvSpPr>
        <p:spPr bwMode="auto">
          <a:xfrm>
            <a:off x="260543" y="4343400"/>
            <a:ext cx="3519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 = ∑(Sentiment score of all tweets containing target word)</a:t>
            </a:r>
          </a:p>
        </p:txBody>
      </p:sp>
      <p:sp>
        <p:nvSpPr>
          <p:cNvPr id="12" name="Process 11">
            <a:extLst>
              <a:ext uri="{FF2B5EF4-FFF2-40B4-BE49-F238E27FC236}">
                <a16:creationId xmlns:a16="http://schemas.microsoft.com/office/drawing/2014/main" id="{329F4073-9A26-23E3-EC11-1861B30F87FC}"/>
              </a:ext>
            </a:extLst>
          </p:cNvPr>
          <p:cNvSpPr/>
          <p:nvPr/>
        </p:nvSpPr>
        <p:spPr>
          <a:xfrm>
            <a:off x="288001" y="1708945"/>
            <a:ext cx="3707788" cy="781500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Supervised Training: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The model is trained on the </a:t>
            </a:r>
            <a:r>
              <a:rPr lang="en-US" sz="1200" dirty="0" err="1">
                <a:solidFill>
                  <a:schemeClr val="tx1"/>
                </a:solidFill>
              </a:rPr>
              <a:t>SemEval</a:t>
            </a:r>
            <a:r>
              <a:rPr lang="en-US" sz="1200" dirty="0">
                <a:solidFill>
                  <a:schemeClr val="tx1"/>
                </a:solidFill>
              </a:rPr>
              <a:t> 2018 emotion dataset (Mohammad et al., 2018).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6318C08-ADC5-EC7C-4F18-1F9A12AEB9E5}"/>
              </a:ext>
            </a:extLst>
          </p:cNvPr>
          <p:cNvSpPr/>
          <p:nvPr/>
        </p:nvSpPr>
        <p:spPr>
          <a:xfrm rot="5400000">
            <a:off x="1789198" y="4112061"/>
            <a:ext cx="242759" cy="21991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CA899B-290C-D572-F783-F669FB2E655D}"/>
              </a:ext>
            </a:extLst>
          </p:cNvPr>
          <p:cNvGrpSpPr/>
          <p:nvPr/>
        </p:nvGrpSpPr>
        <p:grpSpPr>
          <a:xfrm>
            <a:off x="4654296" y="2151039"/>
            <a:ext cx="2487907" cy="1032421"/>
            <a:chOff x="5858435" y="946406"/>
            <a:chExt cx="2693894" cy="1326147"/>
          </a:xfrm>
        </p:grpSpPr>
        <p:pic>
          <p:nvPicPr>
            <p:cNvPr id="41986" name="Picture 2">
              <a:extLst>
                <a:ext uri="{FF2B5EF4-FFF2-40B4-BE49-F238E27FC236}">
                  <a16:creationId xmlns:a16="http://schemas.microsoft.com/office/drawing/2014/main" id="{894C2AD4-1B9E-4E46-A3F2-64645990D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8435" y="946406"/>
              <a:ext cx="2632170" cy="1273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2C2751-20B7-5DCB-32B2-FEB625AE8B1B}"/>
                </a:ext>
              </a:extLst>
            </p:cNvPr>
            <p:cNvSpPr/>
            <p:nvPr/>
          </p:nvSpPr>
          <p:spPr>
            <a:xfrm>
              <a:off x="5889812" y="946406"/>
              <a:ext cx="2662517" cy="1326147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1233636-7BBE-66A8-625B-1FECAA96E572}"/>
              </a:ext>
            </a:extLst>
          </p:cNvPr>
          <p:cNvSpPr txBox="1"/>
          <p:nvPr/>
        </p:nvSpPr>
        <p:spPr bwMode="auto">
          <a:xfrm>
            <a:off x="7114177" y="2192801"/>
            <a:ext cx="17418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SemEval</a:t>
            </a:r>
            <a:r>
              <a:rPr lang="en-US" sz="1200" dirty="0"/>
              <a:t> 2018: 1,400 tweets per emotion (anger, fear, joy, sadness)</a:t>
            </a:r>
          </a:p>
          <a:p>
            <a:endParaRPr lang="en-US" sz="12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D5EB2DE-9DE9-D4DB-6C09-1A689EC5932D}"/>
              </a:ext>
            </a:extLst>
          </p:cNvPr>
          <p:cNvGrpSpPr/>
          <p:nvPr/>
        </p:nvGrpSpPr>
        <p:grpSpPr>
          <a:xfrm>
            <a:off x="4683274" y="760323"/>
            <a:ext cx="3349272" cy="1310881"/>
            <a:chOff x="5563332" y="765119"/>
            <a:chExt cx="3507440" cy="1310881"/>
          </a:xfrm>
        </p:grpSpPr>
        <p:pic>
          <p:nvPicPr>
            <p:cNvPr id="20" name="Picture 19" descr="A group of blue circles and lines&#10;&#10;Description automatically generated">
              <a:extLst>
                <a:ext uri="{FF2B5EF4-FFF2-40B4-BE49-F238E27FC236}">
                  <a16:creationId xmlns:a16="http://schemas.microsoft.com/office/drawing/2014/main" id="{4D6DA3FE-063D-A10E-4C9A-52FDF95AE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3332" y="765119"/>
              <a:ext cx="2910753" cy="128048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0C0831-7DAF-8D7B-9270-B78C84F465EA}"/>
                </a:ext>
              </a:extLst>
            </p:cNvPr>
            <p:cNvSpPr txBox="1"/>
            <p:nvPr/>
          </p:nvSpPr>
          <p:spPr bwMode="auto">
            <a:xfrm>
              <a:off x="8336276" y="1004900"/>
              <a:ext cx="7344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Sadness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E6D9A2-1ADB-F508-B225-2B0B42FCF4FA}"/>
                </a:ext>
              </a:extLst>
            </p:cNvPr>
            <p:cNvSpPr txBox="1"/>
            <p:nvPr/>
          </p:nvSpPr>
          <p:spPr bwMode="auto">
            <a:xfrm>
              <a:off x="8351516" y="1276172"/>
              <a:ext cx="4748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Fear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81E66D-C0AB-2177-6900-4414D459BF77}"/>
                </a:ext>
              </a:extLst>
            </p:cNvPr>
            <p:cNvSpPr txBox="1"/>
            <p:nvPr/>
          </p:nvSpPr>
          <p:spPr bwMode="auto">
            <a:xfrm>
              <a:off x="8357612" y="1547444"/>
              <a:ext cx="4042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Joy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7AD409-E0A0-B28A-621A-07B5F3C6E367}"/>
                </a:ext>
              </a:extLst>
            </p:cNvPr>
            <p:cNvSpPr/>
            <p:nvPr/>
          </p:nvSpPr>
          <p:spPr>
            <a:xfrm>
              <a:off x="5563332" y="765119"/>
              <a:ext cx="3507440" cy="1310881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656FF52-93A8-628B-CBC5-AE612BFAC310}"/>
              </a:ext>
            </a:extLst>
          </p:cNvPr>
          <p:cNvSpPr/>
          <p:nvPr/>
        </p:nvSpPr>
        <p:spPr>
          <a:xfrm>
            <a:off x="3995788" y="1135705"/>
            <a:ext cx="576212" cy="21991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5C27A35-412A-2DB6-A657-0ECF603BE5E1}"/>
              </a:ext>
            </a:extLst>
          </p:cNvPr>
          <p:cNvSpPr/>
          <p:nvPr/>
        </p:nvSpPr>
        <p:spPr>
          <a:xfrm rot="391839">
            <a:off x="3990057" y="3187463"/>
            <a:ext cx="679548" cy="21991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988" name="Picture 4" descr="From Sentiment Analysis to Emotion Recognition: A NLP story | by Rodrigo  Masaru Ohashi | Neuronio | Medium">
            <a:extLst>
              <a:ext uri="{FF2B5EF4-FFF2-40B4-BE49-F238E27FC236}">
                <a16:creationId xmlns:a16="http://schemas.microsoft.com/office/drawing/2014/main" id="{FE8C3C7C-C6B8-9EE7-43EA-46EAA609F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07" y="3299757"/>
            <a:ext cx="2212848" cy="124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DD62AF1-D6E6-F898-4475-EFC35F6B09D1}"/>
              </a:ext>
            </a:extLst>
          </p:cNvPr>
          <p:cNvSpPr/>
          <p:nvPr/>
        </p:nvSpPr>
        <p:spPr>
          <a:xfrm>
            <a:off x="4679907" y="3297422"/>
            <a:ext cx="2205525" cy="121971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21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9361-6B46-563E-5BD7-0A37F40A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Bertweet</a:t>
            </a:r>
            <a:r>
              <a:rPr lang="en-US" dirty="0"/>
              <a:t> FT vs . Baseline 3</a:t>
            </a:r>
          </a:p>
        </p:txBody>
      </p:sp>
      <p:pic>
        <p:nvPicPr>
          <p:cNvPr id="5" name="Picture 4" descr="A graph of a bar graph&#10;&#10;AI-generated content may be incorrect.">
            <a:extLst>
              <a:ext uri="{FF2B5EF4-FFF2-40B4-BE49-F238E27FC236}">
                <a16:creationId xmlns:a16="http://schemas.microsoft.com/office/drawing/2014/main" id="{720889DE-20D4-C76A-B7D0-A22500C5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" y="2835137"/>
            <a:ext cx="4631870" cy="2078566"/>
          </a:xfrm>
          <a:prstGeom prst="rect">
            <a:avLst/>
          </a:prstGeom>
        </p:spPr>
      </p:pic>
      <p:pic>
        <p:nvPicPr>
          <p:cNvPr id="7" name="Picture 6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E9681A48-653F-16A3-9D99-273D74B7C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47" y="830671"/>
            <a:ext cx="5099010" cy="20044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B9C58F-337C-03DF-EEAE-89A5C3C6E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551" y="1413932"/>
            <a:ext cx="3235449" cy="3056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A7A6FC-F194-370E-1AF5-3856D02DEC37}"/>
              </a:ext>
            </a:extLst>
          </p:cNvPr>
          <p:cNvSpPr txBox="1"/>
          <p:nvPr/>
        </p:nvSpPr>
        <p:spPr bwMode="auto">
          <a:xfrm rot="16200000">
            <a:off x="-290660" y="1604085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Roberta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61482-8E9C-E475-1980-32E7942157FC}"/>
              </a:ext>
            </a:extLst>
          </p:cNvPr>
          <p:cNvSpPr txBox="1"/>
          <p:nvPr/>
        </p:nvSpPr>
        <p:spPr bwMode="auto">
          <a:xfrm rot="16200000">
            <a:off x="-520334" y="3589839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MTALM Model</a:t>
            </a:r>
          </a:p>
        </p:txBody>
      </p:sp>
    </p:spTree>
    <p:extLst>
      <p:ext uri="{BB962C8B-B14F-4D97-AF65-F5344CB8AC3E}">
        <p14:creationId xmlns:p14="http://schemas.microsoft.com/office/powerpoint/2010/main" val="209610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8254-D431-8618-16E5-53ECB368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LMs and user-generated data as a alternative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22C28-8359-F4BF-CF5C-FC082CC9DFEE}"/>
              </a:ext>
            </a:extLst>
          </p:cNvPr>
          <p:cNvSpPr txBox="1"/>
          <p:nvPr/>
        </p:nvSpPr>
        <p:spPr bwMode="auto">
          <a:xfrm>
            <a:off x="1258845" y="1176705"/>
            <a:ext cx="604058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Annual Global Survey Spending (Approx.)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Market Research Surveys:  50–70 billion (includes consumer, political, and academic surveys).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Public Sector Surveys (e.g., censuses, health surveys): 10–20 billion.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Internal Corporate Surveys (e.g., employee feedback): 5–10 billion.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Total: 65–100 billion annually (pre-2023 estimates).</a:t>
            </a:r>
          </a:p>
        </p:txBody>
      </p:sp>
    </p:spTree>
    <p:extLst>
      <p:ext uri="{BB962C8B-B14F-4D97-AF65-F5344CB8AC3E}">
        <p14:creationId xmlns:p14="http://schemas.microsoft.com/office/powerpoint/2010/main" val="3899663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563D5-E903-FDDB-AAB6-ECE70FE9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Bertweet</a:t>
            </a:r>
            <a:r>
              <a:rPr lang="en-US" dirty="0"/>
              <a:t> FT vs . Baseline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42629-FD8D-E18C-BC2A-FEFDD89DB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1348740"/>
            <a:ext cx="9052560" cy="301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3F6D20-D86F-93E2-85F2-C0BAE50A0E88}"/>
              </a:ext>
            </a:extLst>
          </p:cNvPr>
          <p:cNvSpPr txBox="1"/>
          <p:nvPr/>
        </p:nvSpPr>
        <p:spPr bwMode="auto">
          <a:xfrm>
            <a:off x="5757705" y="743578"/>
            <a:ext cx="2954216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Baseline 3 also almost aligns with GS</a:t>
            </a:r>
          </a:p>
        </p:txBody>
      </p:sp>
    </p:spTree>
    <p:extLst>
      <p:ext uri="{BB962C8B-B14F-4D97-AF65-F5344CB8AC3E}">
        <p14:creationId xmlns:p14="http://schemas.microsoft.com/office/powerpoint/2010/main" val="595878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BE4DE-A8B6-0DC6-94C6-C13BDDD0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Bertweet</a:t>
            </a:r>
            <a:r>
              <a:rPr lang="en-US" dirty="0"/>
              <a:t> FT vs . Baseline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D5C62-607C-4271-642F-F727D23C9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1348740"/>
            <a:ext cx="905256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32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5436-91B9-4279-1D62-CB97CED6F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Bertweet</a:t>
            </a:r>
            <a:r>
              <a:rPr lang="en-US" dirty="0"/>
              <a:t> FT vs . Baseline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189180-64E5-9392-5B83-B88A77D65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1348740"/>
            <a:ext cx="9052560" cy="301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0C3CCF-C143-EE28-2E9D-61A2C97D067F}"/>
              </a:ext>
            </a:extLst>
          </p:cNvPr>
          <p:cNvSpPr txBox="1"/>
          <p:nvPr/>
        </p:nvSpPr>
        <p:spPr bwMode="auto">
          <a:xfrm>
            <a:off x="5918479" y="994787"/>
            <a:ext cx="317980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Tends  hard to spot due to high volatility and value predominantly stay in the middle</a:t>
            </a:r>
          </a:p>
        </p:txBody>
      </p:sp>
    </p:spTree>
    <p:extLst>
      <p:ext uri="{BB962C8B-B14F-4D97-AF65-F5344CB8AC3E}">
        <p14:creationId xmlns:p14="http://schemas.microsoft.com/office/powerpoint/2010/main" val="4011326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6278-5F8B-9BB8-603E-E5FD5DB3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Bertweet</a:t>
            </a:r>
            <a:r>
              <a:rPr lang="en-US" dirty="0"/>
              <a:t> FT vs . Baseline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0DFED-0489-07B7-6556-E17FF2FF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1348740"/>
            <a:ext cx="905256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51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F8D854C-ED08-5EB1-5156-CCE994BFC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Conclusion</a:t>
            </a:r>
            <a:endParaRPr lang="en-US" sz="2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4A8B2A-4DC0-70DB-F66D-E4793103FA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337" y="1004710"/>
            <a:ext cx="8569325" cy="312702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Although MTALM can predict some emotions, it </a:t>
            </a:r>
            <a:r>
              <a:rPr lang="en-US" b="1" dirty="0"/>
              <a:t>has failed to beat existing</a:t>
            </a:r>
            <a:r>
              <a:rPr lang="en-US" dirty="0"/>
              <a:t> solutions like dictionary-based and sentiment-based methods.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Mask models are trained to predict one word with height probability, but it is not trained to match the probability with a real word.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Making the model perform consistently and repeatably is still a challenge.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The variation between results from one emotion to another is still high. Even with the existing solution.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862B4-AFEA-9212-B2BB-98AFE9053AF3}"/>
              </a:ext>
            </a:extLst>
          </p:cNvPr>
          <p:cNvSpPr txBox="1"/>
          <p:nvPr/>
        </p:nvSpPr>
        <p:spPr bwMode="auto">
          <a:xfrm>
            <a:off x="287337" y="3294081"/>
            <a:ext cx="85686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056"/>
                </a:solidFill>
                <a:effectLst/>
                <a:latin typeface="+mj-lt"/>
              </a:rPr>
              <a:t>Future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056"/>
                </a:solidFill>
                <a:effectLst/>
                <a:latin typeface="+mj-lt"/>
              </a:rPr>
              <a:t>A newer language and bigger Language model can be used.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056"/>
                </a:solidFill>
                <a:effectLst/>
                <a:latin typeface="+mj-lt"/>
              </a:rPr>
              <a:t>Contextual language models (CLMs) can be used by passing </a:t>
            </a:r>
            <a:r>
              <a:rPr lang="en-US" dirty="0">
                <a:solidFill>
                  <a:srgbClr val="003056"/>
                </a:solidFill>
                <a:latin typeface="+mj-lt"/>
              </a:rPr>
              <a:t>w</a:t>
            </a:r>
            <a:r>
              <a:rPr lang="en-US" dirty="0">
                <a:solidFill>
                  <a:srgbClr val="003056"/>
                </a:solidFill>
                <a:effectLst/>
                <a:latin typeface="+mj-lt"/>
              </a:rPr>
              <a:t>eekly tweets as a context instead of training multiple models.  </a:t>
            </a:r>
          </a:p>
        </p:txBody>
      </p:sp>
    </p:spTree>
    <p:extLst>
      <p:ext uri="{BB962C8B-B14F-4D97-AF65-F5344CB8AC3E}">
        <p14:creationId xmlns:p14="http://schemas.microsoft.com/office/powerpoint/2010/main" val="1451284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next to a question mark&#10;&#10;Description automatically generated">
            <a:extLst>
              <a:ext uri="{FF2B5EF4-FFF2-40B4-BE49-F238E27FC236}">
                <a16:creationId xmlns:a16="http://schemas.microsoft.com/office/drawing/2014/main" id="{66D7A9FB-B0E9-390F-C343-B72AA393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8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35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8A66-2A90-B36D-05AE-4A629C4C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9C8558-4AC2-2A20-01AC-9CF936E6B9B2}"/>
              </a:ext>
            </a:extLst>
          </p:cNvPr>
          <p:cNvSpPr txBox="1"/>
          <p:nvPr/>
        </p:nvSpPr>
        <p:spPr bwMode="auto">
          <a:xfrm>
            <a:off x="288000" y="785191"/>
            <a:ext cx="84286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i="0" dirty="0">
                <a:solidFill>
                  <a:srgbClr val="171717"/>
                </a:solidFill>
                <a:effectLst/>
                <a:latin typeface="__Inter_f50a95"/>
              </a:rPr>
              <a:t>References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18181B"/>
                </a:solidFill>
                <a:effectLst/>
                <a:latin typeface="__Inter_f50a95"/>
              </a:rPr>
              <a:t>Beasley, A., Mason, W., &amp; Smith, E. R. (2016). Inferring emotions and self-relevant domains in social media: Challenges and future directions. In A. Beasley, W. Mason, &amp; E. R. Smith, Translational Issues in Psychological Science (Vol. 2, Issue 3, p. 238). American Psychological Association. https://</a:t>
            </a:r>
            <a:r>
              <a:rPr lang="en-US" sz="1400" b="0" i="0" dirty="0" err="1">
                <a:solidFill>
                  <a:srgbClr val="18181B"/>
                </a:solidFill>
                <a:effectLst/>
                <a:latin typeface="__Inter_f50a95"/>
              </a:rPr>
              <a:t>doi.org</a:t>
            </a:r>
            <a:r>
              <a:rPr lang="en-US" sz="1400" b="0" i="0" dirty="0">
                <a:solidFill>
                  <a:srgbClr val="18181B"/>
                </a:solidFill>
                <a:effectLst/>
                <a:latin typeface="__Inter_f50a95"/>
              </a:rPr>
              <a:t>/10.1037/tps0000086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18181B"/>
                </a:solidFill>
                <a:effectLst/>
                <a:latin typeface="__Inter_f50a95"/>
              </a:rPr>
              <a:t>García, D., </a:t>
            </a:r>
            <a:r>
              <a:rPr lang="en-US" sz="1400" b="0" i="0" dirty="0" err="1">
                <a:solidFill>
                  <a:srgbClr val="18181B"/>
                </a:solidFill>
                <a:effectLst/>
                <a:latin typeface="__Inter_f50a95"/>
              </a:rPr>
              <a:t>Pellert</a:t>
            </a:r>
            <a:r>
              <a:rPr lang="en-US" sz="1400" b="0" i="0" dirty="0">
                <a:solidFill>
                  <a:srgbClr val="18181B"/>
                </a:solidFill>
                <a:effectLst/>
                <a:latin typeface="__Inter_f50a95"/>
              </a:rPr>
              <a:t>, M., Lasser, J., &amp; Metzler, H. (2021). Social media emotion macroscopes reflect emotional experiences in society at large. In D. García, M. </a:t>
            </a:r>
            <a:r>
              <a:rPr lang="en-US" sz="1400" b="0" i="0" dirty="0" err="1">
                <a:solidFill>
                  <a:srgbClr val="18181B"/>
                </a:solidFill>
                <a:effectLst/>
                <a:latin typeface="__Inter_f50a95"/>
              </a:rPr>
              <a:t>Pellert</a:t>
            </a:r>
            <a:r>
              <a:rPr lang="en-US" sz="1400" b="0" i="0" dirty="0">
                <a:solidFill>
                  <a:srgbClr val="18181B"/>
                </a:solidFill>
                <a:effectLst/>
                <a:latin typeface="__Inter_f50a95"/>
              </a:rPr>
              <a:t>, J. Lasser, &amp; H. Metzler, </a:t>
            </a:r>
            <a:r>
              <a:rPr lang="en-US" sz="1400" b="0" i="0" dirty="0" err="1">
                <a:solidFill>
                  <a:srgbClr val="18181B"/>
                </a:solidFill>
                <a:effectLst/>
                <a:latin typeface="__Inter_f50a95"/>
              </a:rPr>
              <a:t>arXiv</a:t>
            </a:r>
            <a:r>
              <a:rPr lang="en-US" sz="1400" b="0" i="0" dirty="0">
                <a:solidFill>
                  <a:srgbClr val="18181B"/>
                </a:solidFill>
                <a:effectLst/>
                <a:latin typeface="__Inter_f50a95"/>
              </a:rPr>
              <a:t> (Cornell University). Cornell University. https://</a:t>
            </a:r>
            <a:r>
              <a:rPr lang="en-US" sz="1400" b="0" i="0" dirty="0" err="1">
                <a:solidFill>
                  <a:srgbClr val="18181B"/>
                </a:solidFill>
                <a:effectLst/>
                <a:latin typeface="__Inter_f50a95"/>
              </a:rPr>
              <a:t>doi.org</a:t>
            </a:r>
            <a:r>
              <a:rPr lang="en-US" sz="1400" b="0" i="0" dirty="0">
                <a:solidFill>
                  <a:srgbClr val="18181B"/>
                </a:solidFill>
                <a:effectLst/>
                <a:latin typeface="__Inter_f50a95"/>
              </a:rPr>
              <a:t>/10.48550/arxiv.2107.13236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18181B"/>
                </a:solidFill>
                <a:effectLst/>
                <a:latin typeface="__Inter_f50a95"/>
              </a:rPr>
              <a:t>Mohammad, S. M., Bravo-Márquez, F., Salameh, M., &amp; </a:t>
            </a:r>
            <a:r>
              <a:rPr lang="en-US" sz="1400" b="0" i="0" dirty="0" err="1">
                <a:solidFill>
                  <a:srgbClr val="18181B"/>
                </a:solidFill>
                <a:effectLst/>
                <a:latin typeface="__Inter_f50a95"/>
              </a:rPr>
              <a:t>Kiritchenko</a:t>
            </a:r>
            <a:r>
              <a:rPr lang="en-US" sz="1400" b="0" i="0" dirty="0">
                <a:solidFill>
                  <a:srgbClr val="18181B"/>
                </a:solidFill>
                <a:effectLst/>
                <a:latin typeface="__Inter_f50a95"/>
              </a:rPr>
              <a:t>, S. (2018). SemEval-2018 Task 1: Affect in Tweets. </a:t>
            </a:r>
            <a:r>
              <a:rPr lang="en-US" sz="1400" b="0" i="0" dirty="0">
                <a:solidFill>
                  <a:srgbClr val="18181B"/>
                </a:solidFill>
                <a:effectLst/>
                <a:latin typeface="__Inter_f50a95"/>
                <a:hlinkClick r:id="rId2"/>
              </a:rPr>
              <a:t>https://doi.org/10.18653/v1/s18-1001</a:t>
            </a:r>
            <a:r>
              <a:rPr lang="en-US" sz="1400" b="0" i="0" dirty="0">
                <a:solidFill>
                  <a:srgbClr val="18181B"/>
                </a:solidFill>
                <a:effectLst/>
                <a:latin typeface="__Inter_f50a95"/>
              </a:rPr>
              <a:t> 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18181B"/>
                </a:solidFill>
                <a:effectLst/>
                <a:latin typeface="__Inter_f50a95"/>
              </a:rPr>
              <a:t>Home. ESOMAR. (n.d.-a). https://</a:t>
            </a:r>
            <a:r>
              <a:rPr lang="en-US" sz="1400" b="0" i="0" dirty="0" err="1">
                <a:solidFill>
                  <a:srgbClr val="18181B"/>
                </a:solidFill>
                <a:effectLst/>
                <a:latin typeface="__Inter_f50a95"/>
              </a:rPr>
              <a:t>esomar.org</a:t>
            </a:r>
            <a:r>
              <a:rPr lang="en-US" sz="1400" b="0" i="0" dirty="0">
                <a:solidFill>
                  <a:srgbClr val="18181B"/>
                </a:solidFill>
                <a:effectLst/>
                <a:latin typeface="__Inter_f50a95"/>
              </a:rPr>
              <a:t>/ 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18181B"/>
                </a:solidFill>
                <a:effectLst/>
                <a:latin typeface="__Inter_f50a95"/>
              </a:rPr>
              <a:t>Watson, D., &amp; Clark, L. A. (1994). The PANAS-X: Manual for the Positive and Negative Affect Schedule - Expanded form [Dataset]. </a:t>
            </a:r>
            <a:r>
              <a:rPr lang="en-US" sz="1400" b="0" i="0" dirty="0">
                <a:solidFill>
                  <a:srgbClr val="18181B"/>
                </a:solidFill>
                <a:effectLst/>
                <a:latin typeface="__Inter_f50a95"/>
                <a:hlinkClick r:id="rId3"/>
              </a:rPr>
              <a:t>https://doi.org/10.17077/48vt-m4t2</a:t>
            </a:r>
            <a:endParaRPr lang="en-US" sz="1400" b="0" i="0" dirty="0">
              <a:solidFill>
                <a:srgbClr val="18181B"/>
              </a:solidFill>
              <a:effectLst/>
              <a:latin typeface="__Inter_f50a95"/>
            </a:endParaRPr>
          </a:p>
          <a:p>
            <a:pPr algn="l">
              <a:buFont typeface="+mj-lt"/>
              <a:buAutoNum type="arabicPeriod"/>
            </a:pPr>
            <a:r>
              <a:rPr lang="en-US" sz="1400" b="0" i="0" dirty="0" err="1">
                <a:solidFill>
                  <a:srgbClr val="18181B"/>
                </a:solidFill>
                <a:effectLst/>
                <a:latin typeface="__Inter_f50a95"/>
              </a:rPr>
              <a:t>Kilgarriff</a:t>
            </a:r>
            <a:r>
              <a:rPr lang="en-US" sz="1400" b="0" i="0" dirty="0">
                <a:solidFill>
                  <a:srgbClr val="18181B"/>
                </a:solidFill>
                <a:effectLst/>
                <a:latin typeface="__Inter_f50a95"/>
              </a:rPr>
              <a:t>, A., &amp; </a:t>
            </a:r>
            <a:r>
              <a:rPr lang="en-US" sz="1400" b="0" i="0" dirty="0" err="1">
                <a:solidFill>
                  <a:srgbClr val="18181B"/>
                </a:solidFill>
                <a:effectLst/>
                <a:latin typeface="__Inter_f50a95"/>
              </a:rPr>
              <a:t>Fellbaum</a:t>
            </a:r>
            <a:r>
              <a:rPr lang="en-US" sz="1400" b="0" i="0" dirty="0">
                <a:solidFill>
                  <a:srgbClr val="18181B"/>
                </a:solidFill>
                <a:effectLst/>
                <a:latin typeface="__Inter_f50a95"/>
              </a:rPr>
              <a:t>, C. (2000). WordNet: an Electronic Lexical Database. Language, 76(3), 706. https://</a:t>
            </a:r>
            <a:r>
              <a:rPr lang="en-US" sz="1400" b="0" i="0" dirty="0" err="1">
                <a:solidFill>
                  <a:srgbClr val="18181B"/>
                </a:solidFill>
                <a:effectLst/>
                <a:latin typeface="__Inter_f50a95"/>
              </a:rPr>
              <a:t>doi.org</a:t>
            </a:r>
            <a:r>
              <a:rPr lang="en-US" sz="1400" b="0" i="0" dirty="0">
                <a:solidFill>
                  <a:srgbClr val="18181B"/>
                </a:solidFill>
                <a:effectLst/>
                <a:latin typeface="__Inter_f50a95"/>
              </a:rPr>
              <a:t>/10.2307/417141</a:t>
            </a:r>
          </a:p>
          <a:p>
            <a:pPr algn="l"/>
            <a:endParaRPr lang="en-US" sz="1400" b="0" i="0" dirty="0">
              <a:solidFill>
                <a:srgbClr val="18181B"/>
              </a:solidFill>
              <a:effectLst/>
              <a:latin typeface="__Inter_f50a95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83713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8F30-7A94-4BDF-8B5D-148C64281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8985E-8E1F-F855-4025-5820B91177B8}"/>
              </a:ext>
            </a:extLst>
          </p:cNvPr>
          <p:cNvSpPr txBox="1"/>
          <p:nvPr/>
        </p:nvSpPr>
        <p:spPr bwMode="auto">
          <a:xfrm>
            <a:off x="220810" y="1166989"/>
            <a:ext cx="2892703" cy="372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/>
              <a:t>Binary Opinion analysis: </a:t>
            </a:r>
          </a:p>
          <a:p>
            <a:r>
              <a:rPr lang="en-US" sz="1200" dirty="0"/>
              <a:t>(</a:t>
            </a:r>
            <a:r>
              <a:rPr lang="en-US" sz="1100" dirty="0"/>
              <a:t>Only Positive or Negative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100" b="1" dirty="0"/>
              <a:t>Dictionary base methods </a:t>
            </a:r>
            <a:r>
              <a:rPr lang="en-US" sz="1100" dirty="0"/>
              <a:t>(</a:t>
            </a:r>
            <a:r>
              <a:rPr lang="en-US" sz="1100" dirty="0" err="1"/>
              <a:t>Giachanou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000000"/>
                </a:solidFill>
              </a:rPr>
              <a:t>et al. </a:t>
            </a:r>
            <a:r>
              <a:rPr lang="en-US" sz="1100" dirty="0"/>
              <a:t>2016):  </a:t>
            </a:r>
          </a:p>
          <a:p>
            <a:pPr marL="342900" indent="-342900">
              <a:buFont typeface="+mj-lt"/>
              <a:buAutoNum type="arabicPeriod"/>
            </a:pPr>
            <a:endParaRPr lang="en-US" sz="1100" b="1" dirty="0"/>
          </a:p>
          <a:p>
            <a:r>
              <a:rPr lang="en-US" sz="1100" dirty="0"/>
              <a:t>By counting positive or negative </a:t>
            </a:r>
            <a:r>
              <a:rPr lang="en-US" sz="1100" b="1" dirty="0"/>
              <a:t>words surrounded </a:t>
            </a:r>
            <a:r>
              <a:rPr lang="en-US" sz="1100" dirty="0"/>
              <a:t>by a target word. </a:t>
            </a:r>
          </a:p>
          <a:p>
            <a:pPr lvl="1"/>
            <a:endParaRPr lang="en-US" sz="1100" dirty="0"/>
          </a:p>
          <a:p>
            <a:pPr lvl="1"/>
            <a:r>
              <a:rPr lang="en-US" sz="1100" dirty="0"/>
              <a:t>(AFINN Lexicon, which contains more than 2,000 words, ranging from -5 to -1 for negative sentiment, and 1 to 5 for positive)</a:t>
            </a:r>
          </a:p>
          <a:p>
            <a:endParaRPr lang="en-US" sz="1400" dirty="0"/>
          </a:p>
          <a:p>
            <a:r>
              <a:rPr lang="en-US" sz="1100" b="1" dirty="0"/>
              <a:t>2. Sentiment-based methods:</a:t>
            </a:r>
          </a:p>
          <a:p>
            <a:endParaRPr lang="en-US" sz="1100" dirty="0"/>
          </a:p>
          <a:p>
            <a:r>
              <a:rPr lang="en-US" sz="1100" dirty="0"/>
              <a:t>Sentience with the target word contains a positive or negative sentiment. 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315DC2-8436-B163-3AF7-C0CCAC60E6E7}"/>
              </a:ext>
            </a:extLst>
          </p:cNvPr>
          <p:cNvSpPr/>
          <p:nvPr/>
        </p:nvSpPr>
        <p:spPr>
          <a:xfrm>
            <a:off x="220810" y="846667"/>
            <a:ext cx="5954908" cy="23706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(Time series) Existing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24D918-D422-D4B6-B953-E18DC663C164}"/>
              </a:ext>
            </a:extLst>
          </p:cNvPr>
          <p:cNvSpPr/>
          <p:nvPr/>
        </p:nvSpPr>
        <p:spPr>
          <a:xfrm>
            <a:off x="6251297" y="846667"/>
            <a:ext cx="2805423" cy="23706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New Frontier (</a:t>
            </a:r>
            <a:r>
              <a:rPr lang="en-GB" sz="12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MTALM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4AB59600-001A-790B-7D2A-A079BF74DB4B}"/>
              </a:ext>
            </a:extLst>
          </p:cNvPr>
          <p:cNvSpPr/>
          <p:nvPr/>
        </p:nvSpPr>
        <p:spPr>
          <a:xfrm>
            <a:off x="7416800" y="2261611"/>
            <a:ext cx="778933" cy="267100"/>
          </a:xfrm>
          <a:prstGeom prst="down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44F85FA-617C-B0A5-9CC9-54239A275647}"/>
              </a:ext>
            </a:extLst>
          </p:cNvPr>
          <p:cNvSpPr/>
          <p:nvPr/>
        </p:nvSpPr>
        <p:spPr>
          <a:xfrm rot="16200000">
            <a:off x="5919802" y="3319839"/>
            <a:ext cx="778933" cy="267100"/>
          </a:xfrm>
          <a:prstGeom prst="down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CDECD9-382A-A7C2-366B-713296FACD0B}"/>
              </a:ext>
            </a:extLst>
          </p:cNvPr>
          <p:cNvSpPr/>
          <p:nvPr/>
        </p:nvSpPr>
        <p:spPr>
          <a:xfrm>
            <a:off x="6558844" y="2671634"/>
            <a:ext cx="2364346" cy="156351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Research Gap: </a:t>
            </a:r>
            <a:r>
              <a:rPr lang="en-GB" sz="1200" b="1" dirty="0">
                <a:solidFill>
                  <a:schemeClr val="tx1"/>
                </a:solidFill>
                <a:effectLst/>
                <a:latin typeface="Helvetica" pitchFamily="2" charset="0"/>
              </a:rPr>
              <a:t>Can MTALM </a:t>
            </a:r>
            <a:r>
              <a:rPr lang="en-GB" sz="1200" b="1" dirty="0">
                <a:solidFill>
                  <a:schemeClr val="tx1"/>
                </a:solidFill>
                <a:latin typeface="Helvetica" pitchFamily="2" charset="0"/>
              </a:rPr>
              <a:t>be used to track the change of emotion/opinion over time?</a:t>
            </a:r>
            <a:endParaRPr lang="en-DE" sz="1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21C70F-8E45-753A-7D02-D65C6EEB4289}"/>
              </a:ext>
            </a:extLst>
          </p:cNvPr>
          <p:cNvSpPr/>
          <p:nvPr/>
        </p:nvSpPr>
        <p:spPr>
          <a:xfrm>
            <a:off x="3206960" y="1186485"/>
            <a:ext cx="2968757" cy="373537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/>
                </a:solidFill>
              </a:rPr>
              <a:t>Multiple Opinion Analysis:</a:t>
            </a:r>
          </a:p>
          <a:p>
            <a:r>
              <a:rPr lang="en-US" sz="1100" dirty="0">
                <a:solidFill>
                  <a:schemeClr val="tx1"/>
                </a:solidFill>
              </a:rPr>
              <a:t>(Happy, sad, or other emotions )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100" b="1" dirty="0">
                <a:solidFill>
                  <a:schemeClr val="tx1"/>
                </a:solidFill>
              </a:rPr>
              <a:t>Dictionary-based methods</a:t>
            </a:r>
            <a:r>
              <a:rPr lang="en-US" sz="1100" dirty="0">
                <a:solidFill>
                  <a:schemeClr val="tx1"/>
                </a:solidFill>
              </a:rPr>
              <a:t> (García et al. 2021) </a:t>
            </a:r>
            <a:r>
              <a:rPr lang="en-US" sz="1100" b="1" dirty="0">
                <a:solidFill>
                  <a:schemeClr val="tx1"/>
                </a:solidFill>
              </a:rPr>
              <a:t>: Number of times the target word appears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Calculate the total number of words (Happy, sad, or other emotions 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Divide it by the total word count</a:t>
            </a:r>
          </a:p>
          <a:p>
            <a:pPr marL="800100" lvl="1" indent="-342900">
              <a:buFont typeface="+mj-lt"/>
              <a:buAutoNum type="arabicPeriod"/>
            </a:pPr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b="1" dirty="0">
                <a:solidFill>
                  <a:schemeClr val="tx1"/>
                </a:solidFill>
              </a:rPr>
              <a:t>2. ML-based methods</a:t>
            </a:r>
            <a:r>
              <a:rPr lang="en-US" sz="1100" dirty="0">
                <a:solidFill>
                  <a:schemeClr val="tx1"/>
                </a:solidFill>
              </a:rPr>
              <a:t> (García et al. 2021) </a:t>
            </a:r>
            <a:r>
              <a:rPr lang="en-US" sz="1100" b="1" dirty="0">
                <a:solidFill>
                  <a:schemeClr val="tx1"/>
                </a:solidFill>
              </a:rPr>
              <a:t>: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Models are trained to predict from a list of outcomes.</a:t>
            </a:r>
          </a:p>
          <a:p>
            <a:pPr lvl="1"/>
            <a:r>
              <a:rPr lang="en-US" sz="1100" dirty="0">
                <a:solidFill>
                  <a:schemeClr val="tx1"/>
                </a:solidFill>
              </a:rPr>
              <a:t>Trained on the </a:t>
            </a:r>
            <a:r>
              <a:rPr lang="en-US" sz="1100" dirty="0" err="1">
                <a:solidFill>
                  <a:schemeClr val="tx1"/>
                </a:solidFill>
              </a:rPr>
              <a:t>SemEval</a:t>
            </a:r>
            <a:r>
              <a:rPr lang="en-US" sz="1100" dirty="0">
                <a:solidFill>
                  <a:schemeClr val="tx1"/>
                </a:solidFill>
              </a:rPr>
              <a:t> 2018 emotion dataset (Mohammad et al., 2018).</a:t>
            </a:r>
          </a:p>
          <a:p>
            <a:pPr lvl="1"/>
            <a:r>
              <a:rPr lang="en-US" sz="1100" dirty="0">
                <a:solidFill>
                  <a:schemeClr val="tx1"/>
                </a:solidFill>
              </a:rPr>
              <a:t>2. The model is then run on user-generated data.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9D2C72-C8C8-B82D-53E7-00E7C86938B8}"/>
              </a:ext>
            </a:extLst>
          </p:cNvPr>
          <p:cNvSpPr/>
          <p:nvPr/>
        </p:nvSpPr>
        <p:spPr>
          <a:xfrm>
            <a:off x="6251297" y="1213107"/>
            <a:ext cx="2805423" cy="104850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l"/>
            <a:r>
              <a:rPr lang="en-US" sz="1200" b="1" i="0" u="none" strike="noStrike" dirty="0">
                <a:solidFill>
                  <a:srgbClr val="000000"/>
                </a:solidFill>
                <a:effectLst/>
              </a:rPr>
              <a:t>Time-aware language models:</a:t>
            </a:r>
          </a:p>
          <a:p>
            <a:endParaRPr lang="en-US" sz="1200" dirty="0"/>
          </a:p>
          <a:p>
            <a:r>
              <a:rPr lang="en-US" sz="1100" b="0" i="0" u="none" strike="noStrike" dirty="0" err="1">
                <a:solidFill>
                  <a:srgbClr val="000000"/>
                </a:solidFill>
                <a:effectLst/>
              </a:rPr>
              <a:t>TimeLMs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 (Loureiro et al. 2022): Multiple language model fine-tuned  on data </a:t>
            </a:r>
            <a:r>
              <a:rPr lang="en-US" sz="1100" dirty="0">
                <a:solidFill>
                  <a:srgbClr val="000000"/>
                </a:solidFill>
              </a:rPr>
              <a:t>from a separate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point of time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1378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3000110-1C90-E1B4-A7F4-7841B17F9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</p:spPr>
        <p:txBody>
          <a:bodyPr anchor="b">
            <a:normAutofit/>
          </a:bodyPr>
          <a:lstStyle/>
          <a:p>
            <a:r>
              <a:rPr lang="en-DE"/>
              <a:t>Research Question</a:t>
            </a:r>
            <a:r>
              <a:rPr lang="de-DE" dirty="0"/>
              <a:t>s</a:t>
            </a:r>
            <a:r>
              <a:rPr lang="en-DE"/>
              <a:t>: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FFE795-E2EC-73AC-8C37-774868406B9C}"/>
              </a:ext>
            </a:extLst>
          </p:cNvPr>
          <p:cNvSpPr txBox="1"/>
          <p:nvPr/>
        </p:nvSpPr>
        <p:spPr bwMode="auto">
          <a:xfrm>
            <a:off x="400232" y="2355831"/>
            <a:ext cx="8343534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GB" i="1" dirty="0"/>
              <a:t>Can the MTALM detect the change in people</a:t>
            </a:r>
            <a:r>
              <a:rPr lang="en-US" i="1" dirty="0"/>
              <a:t>'s</a:t>
            </a:r>
            <a:r>
              <a:rPr lang="en-GB" i="1" dirty="0"/>
              <a:t> opinions? </a:t>
            </a:r>
          </a:p>
          <a:p>
            <a:pPr marL="342900" indent="-342900">
              <a:buFontTx/>
              <a:buAutoNum type="arabicPeriod"/>
            </a:pPr>
            <a:r>
              <a:rPr lang="en-GB" i="1" dirty="0"/>
              <a:t>If </a:t>
            </a:r>
            <a:r>
              <a:rPr lang="en-GB" sz="1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MTALM</a:t>
            </a:r>
            <a:r>
              <a:rPr lang="en-GB" i="1" dirty="0"/>
              <a:t> can, what is the best approach to do it? </a:t>
            </a:r>
          </a:p>
          <a:p>
            <a:pPr marL="800100" lvl="1" indent="-342900">
              <a:buAutoNum type="arabicPeriod"/>
            </a:pPr>
            <a:r>
              <a:rPr lang="en-US" dirty="0"/>
              <a:t>Do we need to adjust the temporal shift output? </a:t>
            </a:r>
          </a:p>
          <a:p>
            <a:pPr marL="800100" lvl="1" indent="-342900">
              <a:buAutoNum type="arabicPeriod"/>
            </a:pPr>
            <a:r>
              <a:rPr lang="en-US" dirty="0"/>
              <a:t>Which similarity matrices should we use?</a:t>
            </a:r>
            <a:endParaRPr lang="en-GB" i="1" dirty="0"/>
          </a:p>
          <a:p>
            <a:pPr marL="342900" indent="-342900">
              <a:buFontTx/>
              <a:buAutoNum type="arabicPeriod"/>
            </a:pPr>
            <a:r>
              <a:rPr lang="en-US" dirty="0"/>
              <a:t>Can </a:t>
            </a:r>
            <a:r>
              <a:rPr lang="en-GB" sz="1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MTALM </a:t>
            </a:r>
            <a:r>
              <a:rPr lang="en-US" dirty="0"/>
              <a:t>outperform existing methods?</a:t>
            </a:r>
          </a:p>
          <a:p>
            <a:pPr marL="800100" lvl="1" indent="-342900">
              <a:buFont typeface="Arial"/>
              <a:buAutoNum type="arabicPeriod"/>
            </a:pPr>
            <a:r>
              <a:rPr lang="en-GB" i="1" dirty="0"/>
              <a:t>Can </a:t>
            </a:r>
            <a:r>
              <a:rPr lang="en-GB" sz="1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MTALM</a:t>
            </a:r>
            <a:r>
              <a:rPr lang="en-GB" i="1" dirty="0"/>
              <a:t> outperform </a:t>
            </a:r>
            <a:r>
              <a:rPr lang="en-GB" b="1" i="1" dirty="0"/>
              <a:t>dictionary-based </a:t>
            </a:r>
            <a:r>
              <a:rPr lang="en-GB" i="1" dirty="0"/>
              <a:t>methods</a:t>
            </a:r>
            <a:r>
              <a:rPr lang="en-US" dirty="0"/>
              <a:t>? </a:t>
            </a:r>
          </a:p>
          <a:p>
            <a:pPr marL="800100" lvl="1" indent="-342900">
              <a:buAutoNum type="arabicPeriod"/>
            </a:pPr>
            <a:r>
              <a:rPr lang="en-GB" i="1" dirty="0"/>
              <a:t>Can </a:t>
            </a:r>
            <a:r>
              <a:rPr lang="en-GB" sz="1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MTALM</a:t>
            </a:r>
            <a:r>
              <a:rPr lang="en-GB" i="1" dirty="0"/>
              <a:t> outperform </a:t>
            </a:r>
            <a:r>
              <a:rPr lang="en-GB" b="1" i="1" dirty="0"/>
              <a:t>Sentiment analysis</a:t>
            </a:r>
            <a:r>
              <a:rPr lang="en-GB" i="1" dirty="0"/>
              <a:t>-based methods</a:t>
            </a:r>
            <a:r>
              <a:rPr lang="en-US" dirty="0"/>
              <a:t>?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498D0CB-9FA9-D3E6-2A31-457FFE25963B}"/>
              </a:ext>
            </a:extLst>
          </p:cNvPr>
          <p:cNvSpPr/>
          <p:nvPr/>
        </p:nvSpPr>
        <p:spPr>
          <a:xfrm>
            <a:off x="344384" y="967851"/>
            <a:ext cx="8455231" cy="6256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Research Gap: </a:t>
            </a:r>
            <a:r>
              <a:rPr lang="en-GB" sz="1600" b="1" dirty="0">
                <a:solidFill>
                  <a:schemeClr val="tx1"/>
                </a:solidFill>
                <a:latin typeface="Helvetica" pitchFamily="2" charset="0"/>
              </a:rPr>
              <a:t>W</a:t>
            </a:r>
            <a:r>
              <a:rPr lang="en-GB" sz="1600" b="1" dirty="0">
                <a:solidFill>
                  <a:schemeClr val="tx1"/>
                </a:solidFill>
                <a:effectLst/>
                <a:latin typeface="Helvetica" pitchFamily="2" charset="0"/>
              </a:rPr>
              <a:t>hether MTALM can </a:t>
            </a:r>
            <a:r>
              <a:rPr lang="en-GB" sz="1600" b="1" dirty="0">
                <a:solidFill>
                  <a:schemeClr val="tx1"/>
                </a:solidFill>
                <a:latin typeface="Helvetica" pitchFamily="2" charset="0"/>
              </a:rPr>
              <a:t>be used to track the change of emotion/opinion over time?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E8BEE-3763-0751-82EE-566626BBB359}"/>
              </a:ext>
            </a:extLst>
          </p:cNvPr>
          <p:cNvSpPr txBox="1"/>
          <p:nvPr/>
        </p:nvSpPr>
        <p:spPr bwMode="auto">
          <a:xfrm>
            <a:off x="1857971" y="4485706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</a:t>
            </a:r>
            <a:r>
              <a:rPr lang="en-GB" sz="1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asked Time aware language model = MTALM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4EC8BF-702E-BD5A-1261-B392FE6C514E}"/>
              </a:ext>
            </a:extLst>
          </p:cNvPr>
          <p:cNvSpPr txBox="1"/>
          <p:nvPr/>
        </p:nvSpPr>
        <p:spPr bwMode="auto">
          <a:xfrm>
            <a:off x="3303879" y="194031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3140360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F9AD-A3B0-6172-CC9D-5A09E7D6F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44" y="223181"/>
            <a:ext cx="8366473" cy="453000"/>
          </a:xfrm>
        </p:spPr>
        <p:txBody>
          <a:bodyPr/>
          <a:lstStyle/>
          <a:p>
            <a:r>
              <a:rPr lang="en-US" dirty="0"/>
              <a:t>Workplan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85022A-9021-6CBF-D193-8D9181B1582E}"/>
              </a:ext>
            </a:extLst>
          </p:cNvPr>
          <p:cNvGrpSpPr/>
          <p:nvPr/>
        </p:nvGrpSpPr>
        <p:grpSpPr>
          <a:xfrm>
            <a:off x="586100" y="1384144"/>
            <a:ext cx="7822376" cy="3464700"/>
            <a:chOff x="241564" y="932988"/>
            <a:chExt cx="8123795" cy="376288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664FA9-803B-41C3-91CA-95D8E04C6751}"/>
                </a:ext>
              </a:extLst>
            </p:cNvPr>
            <p:cNvGrpSpPr/>
            <p:nvPr/>
          </p:nvGrpSpPr>
          <p:grpSpPr>
            <a:xfrm>
              <a:off x="241564" y="1060741"/>
              <a:ext cx="1929161" cy="814039"/>
              <a:chOff x="680224" y="1085868"/>
              <a:chExt cx="2671807" cy="1182029"/>
            </a:xfrm>
          </p:grpSpPr>
          <p:pic>
            <p:nvPicPr>
              <p:cNvPr id="2050" name="Picture 2" descr="transformers Library">
                <a:extLst>
                  <a:ext uri="{FF2B5EF4-FFF2-40B4-BE49-F238E27FC236}">
                    <a16:creationId xmlns:a16="http://schemas.microsoft.com/office/drawing/2014/main" id="{0C5C94C8-6F2D-F427-5EE4-E971B2C07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2403" y="1271239"/>
                <a:ext cx="752706" cy="752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What Is Google BERT And What To Do About It | Upgrow">
                <a:extLst>
                  <a:ext uri="{FF2B5EF4-FFF2-40B4-BE49-F238E27FC236}">
                    <a16:creationId xmlns:a16="http://schemas.microsoft.com/office/drawing/2014/main" id="{5286E0C4-CBB6-23E9-0C4A-5BB09FE1EC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4810" y="1271239"/>
                <a:ext cx="1656070" cy="752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3363769-3C29-0018-7846-C1E49EE37DFE}"/>
                  </a:ext>
                </a:extLst>
              </p:cNvPr>
              <p:cNvSpPr/>
              <p:nvPr/>
            </p:nvSpPr>
            <p:spPr>
              <a:xfrm>
                <a:off x="680224" y="1085868"/>
                <a:ext cx="2671807" cy="1182029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54" name="Picture 6" descr="AWS Marketplace: Cryptocurrency data: Tweets from verified accounts over  the last 30 days">
              <a:extLst>
                <a:ext uri="{FF2B5EF4-FFF2-40B4-BE49-F238E27FC236}">
                  <a16:creationId xmlns:a16="http://schemas.microsoft.com/office/drawing/2014/main" id="{891E3BC1-51A7-3645-A2F2-1B545876DB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193" y="3105612"/>
              <a:ext cx="1126273" cy="1126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9498C4-5957-B29D-0D5E-27575BDF1651}"/>
                </a:ext>
              </a:extLst>
            </p:cNvPr>
            <p:cNvSpPr txBox="1"/>
            <p:nvPr/>
          </p:nvSpPr>
          <p:spPr bwMode="auto">
            <a:xfrm>
              <a:off x="295203" y="1946686"/>
              <a:ext cx="185980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Pretrain Bert Model</a:t>
              </a:r>
            </a:p>
            <a:p>
              <a:r>
                <a:rPr lang="en-US" sz="1100" dirty="0"/>
                <a:t>On 850m tweets until 2019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156EA1-83DB-083B-AB84-2DAE3023333B}"/>
                </a:ext>
              </a:extLst>
            </p:cNvPr>
            <p:cNvSpPr txBox="1"/>
            <p:nvPr/>
          </p:nvSpPr>
          <p:spPr bwMode="auto">
            <a:xfrm>
              <a:off x="388828" y="4264988"/>
              <a:ext cx="16898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Tweets from 200 weeks</a:t>
              </a:r>
            </a:p>
            <a:p>
              <a:r>
                <a:rPr lang="en-US" sz="1100" dirty="0">
                  <a:latin typeface="Calibri"/>
                  <a:cs typeface="Calibri"/>
                </a:rPr>
                <a:t>July 2019 – March 2023 </a:t>
              </a:r>
              <a:endParaRPr lang="en-US" sz="1100" dirty="0"/>
            </a:p>
          </p:txBody>
        </p:sp>
        <p:sp>
          <p:nvSpPr>
            <p:cNvPr id="11" name="Multidocument 10">
              <a:extLst>
                <a:ext uri="{FF2B5EF4-FFF2-40B4-BE49-F238E27FC236}">
                  <a16:creationId xmlns:a16="http://schemas.microsoft.com/office/drawing/2014/main" id="{94A20723-BD13-689A-BC56-9FBB4917E275}"/>
                </a:ext>
              </a:extLst>
            </p:cNvPr>
            <p:cNvSpPr/>
            <p:nvPr/>
          </p:nvSpPr>
          <p:spPr>
            <a:xfrm>
              <a:off x="1736168" y="2547986"/>
              <a:ext cx="1060704" cy="758952"/>
            </a:xfrm>
            <a:prstGeom prst="flowChartMultidocumen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MTALM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200 model</a:t>
              </a:r>
            </a:p>
          </p:txBody>
        </p: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99F05C7A-E8D7-7617-2779-AD8FA1D75347}"/>
                </a:ext>
              </a:extLst>
            </p:cNvPr>
            <p:cNvCxnSpPr>
              <a:stCxn id="5" idx="3"/>
              <a:endCxn id="11" idx="0"/>
            </p:cNvCxnSpPr>
            <p:nvPr/>
          </p:nvCxnSpPr>
          <p:spPr>
            <a:xfrm>
              <a:off x="2170725" y="1467761"/>
              <a:ext cx="168768" cy="108022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BC212C63-6B41-8E60-A3C3-064842134A23}"/>
                </a:ext>
              </a:extLst>
            </p:cNvPr>
            <p:cNvCxnSpPr>
              <a:stCxn id="2054" idx="3"/>
              <a:endCxn id="11" idx="2"/>
            </p:cNvCxnSpPr>
            <p:nvPr/>
          </p:nvCxnSpPr>
          <p:spPr>
            <a:xfrm flipV="1">
              <a:off x="1635466" y="3278196"/>
              <a:ext cx="557296" cy="390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F452DC2-0077-6492-E499-8A18EA5D582F}"/>
                </a:ext>
              </a:extLst>
            </p:cNvPr>
            <p:cNvGrpSpPr/>
            <p:nvPr/>
          </p:nvGrpSpPr>
          <p:grpSpPr>
            <a:xfrm>
              <a:off x="3278458" y="1855770"/>
              <a:ext cx="1438508" cy="557626"/>
              <a:chOff x="3512631" y="2547986"/>
              <a:chExt cx="1438508" cy="557626"/>
            </a:xfrm>
          </p:grpSpPr>
          <p:pic>
            <p:nvPicPr>
              <p:cNvPr id="2056" name="Picture 8" descr="L.A. designer Sami Miró on her favorite food, music, more - Los Angeles  Times">
                <a:extLst>
                  <a:ext uri="{FF2B5EF4-FFF2-40B4-BE49-F238E27FC236}">
                    <a16:creationId xmlns:a16="http://schemas.microsoft.com/office/drawing/2014/main" id="{2E12798C-9C8A-B0DC-A85A-DB1F6206D5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2631" y="2583786"/>
                <a:ext cx="1438508" cy="4795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1A56111-0C24-F80C-12DB-23E83425ECF1}"/>
                  </a:ext>
                </a:extLst>
              </p:cNvPr>
              <p:cNvSpPr/>
              <p:nvPr/>
            </p:nvSpPr>
            <p:spPr>
              <a:xfrm>
                <a:off x="3646449" y="2547986"/>
                <a:ext cx="1304690" cy="557626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15234C-C927-ACB2-3CA5-1AF518F219BF}"/>
                </a:ext>
              </a:extLst>
            </p:cNvPr>
            <p:cNvCxnSpPr>
              <a:stCxn id="11" idx="3"/>
              <a:endCxn id="2056" idx="1"/>
            </p:cNvCxnSpPr>
            <p:nvPr/>
          </p:nvCxnSpPr>
          <p:spPr>
            <a:xfrm flipV="1">
              <a:off x="2796872" y="2131321"/>
              <a:ext cx="481586" cy="7961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3A1AB5B-61BF-741F-B8A9-5CC827EA72E4}"/>
                </a:ext>
              </a:extLst>
            </p:cNvPr>
            <p:cNvCxnSpPr/>
            <p:nvPr/>
          </p:nvCxnSpPr>
          <p:spPr>
            <a:xfrm>
              <a:off x="2954030" y="936702"/>
              <a:ext cx="0" cy="3543729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207B7A-A4D7-C5EE-1D16-B62624CF46F9}"/>
                </a:ext>
              </a:extLst>
            </p:cNvPr>
            <p:cNvSpPr txBox="1"/>
            <p:nvPr/>
          </p:nvSpPr>
          <p:spPr bwMode="auto">
            <a:xfrm>
              <a:off x="3134655" y="1179067"/>
              <a:ext cx="19387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Asking the same question to all 200 models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CEE6CB-B694-96BD-10D4-82B3B79F2BB3}"/>
                </a:ext>
              </a:extLst>
            </p:cNvPr>
            <p:cNvSpPr txBox="1"/>
            <p:nvPr/>
          </p:nvSpPr>
          <p:spPr bwMode="auto">
            <a:xfrm>
              <a:off x="3033754" y="4178182"/>
              <a:ext cx="19387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Plotting the results on Month by month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6365A96-1545-4C40-9A7D-C3E7925E92B3}"/>
                </a:ext>
              </a:extLst>
            </p:cNvPr>
            <p:cNvGrpSpPr/>
            <p:nvPr/>
          </p:nvGrpSpPr>
          <p:grpSpPr>
            <a:xfrm>
              <a:off x="5869231" y="2712537"/>
              <a:ext cx="2072977" cy="1558165"/>
              <a:chOff x="3244118" y="3008776"/>
              <a:chExt cx="1630628" cy="1222970"/>
            </a:xfrm>
          </p:grpSpPr>
          <p:pic>
            <p:nvPicPr>
              <p:cNvPr id="2062" name="Picture 14" descr="Line Graph by Sean Blanton on Dribbble">
                <a:extLst>
                  <a:ext uri="{FF2B5EF4-FFF2-40B4-BE49-F238E27FC236}">
                    <a16:creationId xmlns:a16="http://schemas.microsoft.com/office/drawing/2014/main" id="{7E6C755A-EDCC-FDBC-2871-5EBB88E884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4118" y="3008776"/>
                <a:ext cx="1630628" cy="12229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DC615F6-E97D-3880-DD94-71AF3D95A785}"/>
                  </a:ext>
                </a:extLst>
              </p:cNvPr>
              <p:cNvSpPr/>
              <p:nvPr/>
            </p:nvSpPr>
            <p:spPr>
              <a:xfrm>
                <a:off x="3244118" y="3105612"/>
                <a:ext cx="1630628" cy="975734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DD1B025-4F83-038D-3076-06339266B9E3}"/>
                </a:ext>
              </a:extLst>
            </p:cNvPr>
            <p:cNvCxnSpPr/>
            <p:nvPr/>
          </p:nvCxnSpPr>
          <p:spPr>
            <a:xfrm>
              <a:off x="5091350" y="932988"/>
              <a:ext cx="0" cy="3543729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2066" name="Picture 18" descr="YouGov-2019 Logo PNG vector in SVG, PDF, AI, CDR format">
              <a:extLst>
                <a:ext uri="{FF2B5EF4-FFF2-40B4-BE49-F238E27FC236}">
                  <a16:creationId xmlns:a16="http://schemas.microsoft.com/office/drawing/2014/main" id="{90F33082-FE9C-4933-FE5E-68721561F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2724" y="1515363"/>
              <a:ext cx="1246395" cy="93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ADB78F8-E437-B12E-CB11-1A9A720F8A8E}"/>
                </a:ext>
              </a:extLst>
            </p:cNvPr>
            <p:cNvSpPr/>
            <p:nvPr/>
          </p:nvSpPr>
          <p:spPr>
            <a:xfrm>
              <a:off x="5316313" y="1590194"/>
              <a:ext cx="1178682" cy="57457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72" name="Picture 24" descr="Animated) Line Chart GIF | Seamless Loop | Presentation &amp; Web Ready">
              <a:extLst>
                <a:ext uri="{FF2B5EF4-FFF2-40B4-BE49-F238E27FC236}">
                  <a16:creationId xmlns:a16="http://schemas.microsoft.com/office/drawing/2014/main" id="{54766556-40D1-23BB-4550-9093D93C8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067" y="2967701"/>
              <a:ext cx="2015819" cy="1133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4B3964-F53D-7E93-A06E-171907EE3F10}"/>
                </a:ext>
              </a:extLst>
            </p:cNvPr>
            <p:cNvSpPr/>
            <p:nvPr/>
          </p:nvSpPr>
          <p:spPr>
            <a:xfrm>
              <a:off x="3133493" y="2927462"/>
              <a:ext cx="1858393" cy="1064675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B4F6787-A713-8699-8331-799C59F55E20}"/>
                </a:ext>
              </a:extLst>
            </p:cNvPr>
            <p:cNvCxnSpPr>
              <a:stCxn id="20" idx="2"/>
              <a:endCxn id="36" idx="0"/>
            </p:cNvCxnSpPr>
            <p:nvPr/>
          </p:nvCxnSpPr>
          <p:spPr>
            <a:xfrm flipH="1">
              <a:off x="4062690" y="2413396"/>
              <a:ext cx="1931" cy="514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AB16AF1-D39E-664A-A89D-DE317DDDE9D5}"/>
                </a:ext>
              </a:extLst>
            </p:cNvPr>
            <p:cNvCxnSpPr>
              <a:stCxn id="36" idx="3"/>
              <a:endCxn id="28" idx="1"/>
            </p:cNvCxnSpPr>
            <p:nvPr/>
          </p:nvCxnSpPr>
          <p:spPr>
            <a:xfrm flipV="1">
              <a:off x="4991886" y="3457497"/>
              <a:ext cx="877345" cy="23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FDA4D94-8506-1621-ECD1-EA4F65D68866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5905654" y="2164773"/>
              <a:ext cx="898291" cy="6587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E0440F-9546-F654-7963-81086417CF91}"/>
                </a:ext>
              </a:extLst>
            </p:cNvPr>
            <p:cNvSpPr txBox="1"/>
            <p:nvPr/>
          </p:nvSpPr>
          <p:spPr bwMode="auto">
            <a:xfrm>
              <a:off x="5247915" y="1106726"/>
              <a:ext cx="1246386" cy="467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Yougov</a:t>
              </a:r>
              <a:r>
                <a:rPr lang="en-US" sz="1100" dirty="0"/>
                <a:t> survey result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4B6E43-A2A7-2B9C-2751-952E1BE2006E}"/>
                </a:ext>
              </a:extLst>
            </p:cNvPr>
            <p:cNvSpPr txBox="1"/>
            <p:nvPr/>
          </p:nvSpPr>
          <p:spPr bwMode="auto">
            <a:xfrm>
              <a:off x="6071145" y="4171310"/>
              <a:ext cx="19387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Compare </a:t>
              </a:r>
              <a:r>
                <a:rPr lang="en-US" sz="1100" dirty="0" err="1"/>
                <a:t>yougov</a:t>
              </a:r>
              <a:r>
                <a:rPr lang="en-US" sz="1100" dirty="0"/>
                <a:t> result with mask model</a:t>
              </a:r>
            </a:p>
          </p:txBody>
        </p:sp>
        <p:pic>
          <p:nvPicPr>
            <p:cNvPr id="1026" name="Picture 2" descr="Is NAEP the Gold Standard? – Embrace the Absurd">
              <a:extLst>
                <a:ext uri="{FF2B5EF4-FFF2-40B4-BE49-F238E27FC236}">
                  <a16:creationId xmlns:a16="http://schemas.microsoft.com/office/drawing/2014/main" id="{7CCF6CDE-7339-3EA6-4A01-4CFBB1046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1145" y="1329762"/>
              <a:ext cx="665985" cy="663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FB5A25-516C-B4D2-3F27-3FA45879FF79}"/>
                </a:ext>
              </a:extLst>
            </p:cNvPr>
            <p:cNvSpPr/>
            <p:nvPr/>
          </p:nvSpPr>
          <p:spPr>
            <a:xfrm>
              <a:off x="7186677" y="1576346"/>
              <a:ext cx="1178682" cy="57457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C341AE7-F0CD-4BEB-A3FB-D8B24E364AD0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flipH="1">
              <a:off x="6785472" y="2150925"/>
              <a:ext cx="990546" cy="663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EE41FD-5904-FAED-DD65-CF1186CA97EE}"/>
              </a:ext>
            </a:extLst>
          </p:cNvPr>
          <p:cNvSpPr txBox="1"/>
          <p:nvPr/>
        </p:nvSpPr>
        <p:spPr bwMode="auto">
          <a:xfrm>
            <a:off x="1014265" y="948972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12D37-9D2D-5268-2D57-38579A4EF9DE}"/>
              </a:ext>
            </a:extLst>
          </p:cNvPr>
          <p:cNvSpPr txBox="1"/>
          <p:nvPr/>
        </p:nvSpPr>
        <p:spPr bwMode="auto">
          <a:xfrm>
            <a:off x="3274691" y="948972"/>
            <a:ext cx="1938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Extracting 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65E36A-A318-94B6-B71E-3071A05A53CB}"/>
              </a:ext>
            </a:extLst>
          </p:cNvPr>
          <p:cNvSpPr txBox="1"/>
          <p:nvPr/>
        </p:nvSpPr>
        <p:spPr bwMode="auto">
          <a:xfrm>
            <a:off x="6154408" y="946578"/>
            <a:ext cx="146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Comparison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9019EE-A632-D3DF-85D7-AA8E23DC78AC}"/>
              </a:ext>
            </a:extLst>
          </p:cNvPr>
          <p:cNvSpPr/>
          <p:nvPr/>
        </p:nvSpPr>
        <p:spPr>
          <a:xfrm>
            <a:off x="7213703" y="1952524"/>
            <a:ext cx="12545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Base Model</a:t>
            </a:r>
          </a:p>
        </p:txBody>
      </p:sp>
    </p:spTree>
    <p:extLst>
      <p:ext uri="{BB962C8B-B14F-4D97-AF65-F5344CB8AC3E}">
        <p14:creationId xmlns:p14="http://schemas.microsoft.com/office/powerpoint/2010/main" val="1593215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Training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3354E0-F0D5-53ED-1EE9-98E8E0F954ED}"/>
              </a:ext>
            </a:extLst>
          </p:cNvPr>
          <p:cNvSpPr/>
          <p:nvPr/>
        </p:nvSpPr>
        <p:spPr>
          <a:xfrm>
            <a:off x="427516" y="926275"/>
            <a:ext cx="5177637" cy="5602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Pre-train Language Model</a:t>
            </a:r>
            <a:endParaRPr lang="en-GB" dirty="0">
              <a:effectLst/>
              <a:latin typeface="Helvetica" pitchFamily="2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306F2CC-AB4A-34AA-06A1-4617445C65B8}"/>
              </a:ext>
            </a:extLst>
          </p:cNvPr>
          <p:cNvCxnSpPr>
            <a:cxnSpLocks/>
            <a:stCxn id="41" idx="1"/>
            <a:endCxn id="49" idx="3"/>
          </p:cNvCxnSpPr>
          <p:nvPr/>
        </p:nvCxnSpPr>
        <p:spPr>
          <a:xfrm flipH="1" flipV="1">
            <a:off x="5601199" y="3079916"/>
            <a:ext cx="461158" cy="7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0E1E910-10EE-3373-1A20-4453B5F71E20}"/>
              </a:ext>
            </a:extLst>
          </p:cNvPr>
          <p:cNvCxnSpPr>
            <a:cxnSpLocks/>
          </p:cNvCxnSpPr>
          <p:nvPr/>
        </p:nvCxnSpPr>
        <p:spPr>
          <a:xfrm flipH="1" flipV="1">
            <a:off x="5620002" y="2257370"/>
            <a:ext cx="4532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AF1696A-678E-3FF6-F59F-5397B91D654F}"/>
              </a:ext>
            </a:extLst>
          </p:cNvPr>
          <p:cNvCxnSpPr>
            <a:cxnSpLocks/>
          </p:cNvCxnSpPr>
          <p:nvPr/>
        </p:nvCxnSpPr>
        <p:spPr>
          <a:xfrm flipH="1" flipV="1">
            <a:off x="5609124" y="1165749"/>
            <a:ext cx="4532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48133E75-7BF6-C45D-D47D-0573E1FD5B7B}"/>
              </a:ext>
            </a:extLst>
          </p:cNvPr>
          <p:cNvGrpSpPr/>
          <p:nvPr/>
        </p:nvGrpSpPr>
        <p:grpSpPr>
          <a:xfrm>
            <a:off x="409714" y="1486515"/>
            <a:ext cx="5227114" cy="2741957"/>
            <a:chOff x="409714" y="1486516"/>
            <a:chExt cx="5227114" cy="2315774"/>
          </a:xfrm>
        </p:grpSpPr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804E868A-3E72-764D-49EE-3151498DBA44}"/>
                </a:ext>
              </a:extLst>
            </p:cNvPr>
            <p:cNvSpPr/>
            <p:nvPr/>
          </p:nvSpPr>
          <p:spPr>
            <a:xfrm>
              <a:off x="2909455" y="1486516"/>
              <a:ext cx="498764" cy="223531"/>
            </a:xfrm>
            <a:prstGeom prst="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12F771B-6EFE-6666-7501-0121FA36206C}"/>
                </a:ext>
              </a:extLst>
            </p:cNvPr>
            <p:cNvSpPr/>
            <p:nvPr/>
          </p:nvSpPr>
          <p:spPr>
            <a:xfrm>
              <a:off x="454254" y="1983180"/>
              <a:ext cx="650151" cy="29686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Data 1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5914BB2-E536-10F6-F7AA-6AFE5F5FCC25}"/>
                </a:ext>
              </a:extLst>
            </p:cNvPr>
            <p:cNvCxnSpPr>
              <a:cxnSpLocks/>
            </p:cNvCxnSpPr>
            <p:nvPr/>
          </p:nvCxnSpPr>
          <p:spPr>
            <a:xfrm>
              <a:off x="427516" y="1801289"/>
              <a:ext cx="5177637" cy="0"/>
            </a:xfrm>
            <a:prstGeom prst="line">
              <a:avLst/>
            </a:prstGeom>
            <a:ln w="1905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E0B9A0-00C4-5068-6E4D-1C77B043F4F2}"/>
                </a:ext>
              </a:extLst>
            </p:cNvPr>
            <p:cNvCxnSpPr>
              <a:cxnSpLocks/>
            </p:cNvCxnSpPr>
            <p:nvPr/>
          </p:nvCxnSpPr>
          <p:spPr>
            <a:xfrm>
              <a:off x="437416" y="2499958"/>
              <a:ext cx="5177637" cy="0"/>
            </a:xfrm>
            <a:prstGeom prst="line">
              <a:avLst/>
            </a:prstGeom>
            <a:ln w="1905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61A91E0-C2C3-3AD5-FF96-B02DEA31A093}"/>
                </a:ext>
              </a:extLst>
            </p:cNvPr>
            <p:cNvSpPr/>
            <p:nvPr/>
          </p:nvSpPr>
          <p:spPr>
            <a:xfrm>
              <a:off x="1224171" y="1981203"/>
              <a:ext cx="650151" cy="29686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Data 2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A12FFEC-588C-43F7-D487-5BB511C77F89}"/>
                </a:ext>
              </a:extLst>
            </p:cNvPr>
            <p:cNvSpPr/>
            <p:nvPr/>
          </p:nvSpPr>
          <p:spPr>
            <a:xfrm>
              <a:off x="2005962" y="1991097"/>
              <a:ext cx="650151" cy="29686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Data 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FAE1EA0-119F-3DC4-267F-FEEB22684EA3}"/>
                </a:ext>
              </a:extLst>
            </p:cNvPr>
            <p:cNvSpPr/>
            <p:nvPr/>
          </p:nvSpPr>
          <p:spPr>
            <a:xfrm>
              <a:off x="2752130" y="1977244"/>
              <a:ext cx="650151" cy="29686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Data 4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A7D5812-080D-F4F1-57D1-A7A32990A335}"/>
                </a:ext>
              </a:extLst>
            </p:cNvPr>
            <p:cNvSpPr/>
            <p:nvPr/>
          </p:nvSpPr>
          <p:spPr>
            <a:xfrm>
              <a:off x="3462667" y="1975263"/>
              <a:ext cx="650151" cy="29686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Data 5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DAAA717-636C-7766-E27F-FD98D563AD8B}"/>
                </a:ext>
              </a:extLst>
            </p:cNvPr>
            <p:cNvSpPr/>
            <p:nvPr/>
          </p:nvSpPr>
          <p:spPr>
            <a:xfrm>
              <a:off x="4885722" y="1985157"/>
              <a:ext cx="729331" cy="29686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DE" sz="900" dirty="0"/>
                <a:t>Data 200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C2B082A-E6BA-AB07-9828-5F16EE05D3F0}"/>
                </a:ext>
              </a:extLst>
            </p:cNvPr>
            <p:cNvCxnSpPr>
              <a:cxnSpLocks/>
            </p:cNvCxnSpPr>
            <p:nvPr/>
          </p:nvCxnSpPr>
          <p:spPr>
            <a:xfrm>
              <a:off x="4251366" y="2137558"/>
              <a:ext cx="522515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5AA9F8-5ED3-8D0B-7EE6-92EADFEAA7A4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80" y="1801289"/>
              <a:ext cx="0" cy="200100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47D2EAE-E819-B51E-B760-1470BEDDF80D}"/>
                </a:ext>
              </a:extLst>
            </p:cNvPr>
            <p:cNvCxnSpPr>
              <a:cxnSpLocks/>
            </p:cNvCxnSpPr>
            <p:nvPr/>
          </p:nvCxnSpPr>
          <p:spPr>
            <a:xfrm>
              <a:off x="1933699" y="1801289"/>
              <a:ext cx="0" cy="200100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BA087E-A307-79DC-A170-79A228861B4E}"/>
                </a:ext>
              </a:extLst>
            </p:cNvPr>
            <p:cNvCxnSpPr>
              <a:cxnSpLocks/>
            </p:cNvCxnSpPr>
            <p:nvPr/>
          </p:nvCxnSpPr>
          <p:spPr>
            <a:xfrm>
              <a:off x="2703614" y="1801289"/>
              <a:ext cx="0" cy="200100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FAB6CFC-3C8C-89E2-F540-29CEED0CD841}"/>
                </a:ext>
              </a:extLst>
            </p:cNvPr>
            <p:cNvCxnSpPr>
              <a:cxnSpLocks/>
            </p:cNvCxnSpPr>
            <p:nvPr/>
          </p:nvCxnSpPr>
          <p:spPr>
            <a:xfrm>
              <a:off x="3426029" y="1801289"/>
              <a:ext cx="0" cy="200100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56A019-DEC6-0248-8C3F-988BAE621FF6}"/>
                </a:ext>
              </a:extLst>
            </p:cNvPr>
            <p:cNvCxnSpPr>
              <a:cxnSpLocks/>
            </p:cNvCxnSpPr>
            <p:nvPr/>
          </p:nvCxnSpPr>
          <p:spPr>
            <a:xfrm>
              <a:off x="4172196" y="1801289"/>
              <a:ext cx="0" cy="200100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4B7037-09D1-49F7-42BF-A46FFABAFD96}"/>
                </a:ext>
              </a:extLst>
            </p:cNvPr>
            <p:cNvCxnSpPr>
              <a:cxnSpLocks/>
            </p:cNvCxnSpPr>
            <p:nvPr/>
          </p:nvCxnSpPr>
          <p:spPr>
            <a:xfrm>
              <a:off x="4835232" y="1801289"/>
              <a:ext cx="0" cy="200100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421661A0-932F-D943-E6D5-F089D1E45A63}"/>
                </a:ext>
              </a:extLst>
            </p:cNvPr>
            <p:cNvSpPr/>
            <p:nvPr/>
          </p:nvSpPr>
          <p:spPr>
            <a:xfrm>
              <a:off x="440400" y="2681845"/>
              <a:ext cx="650151" cy="29686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Train 1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8EE58D3F-C278-7321-AF7B-FD4A7E83461F}"/>
                </a:ext>
              </a:extLst>
            </p:cNvPr>
            <p:cNvSpPr/>
            <p:nvPr/>
          </p:nvSpPr>
          <p:spPr>
            <a:xfrm>
              <a:off x="1210317" y="2679868"/>
              <a:ext cx="650151" cy="29686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Train 2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D1010ACF-89F7-DB75-F03F-CF1253DE7B21}"/>
                </a:ext>
              </a:extLst>
            </p:cNvPr>
            <p:cNvSpPr/>
            <p:nvPr/>
          </p:nvSpPr>
          <p:spPr>
            <a:xfrm>
              <a:off x="1992108" y="2689762"/>
              <a:ext cx="650151" cy="29686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Train 3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A354CE87-7BFD-089B-5D97-E4CDC4084DF8}"/>
                </a:ext>
              </a:extLst>
            </p:cNvPr>
            <p:cNvSpPr/>
            <p:nvPr/>
          </p:nvSpPr>
          <p:spPr>
            <a:xfrm>
              <a:off x="2738276" y="2675909"/>
              <a:ext cx="650151" cy="29686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Train 4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4467740-EB6E-E525-DCD8-17455A1A454B}"/>
                </a:ext>
              </a:extLst>
            </p:cNvPr>
            <p:cNvSpPr/>
            <p:nvPr/>
          </p:nvSpPr>
          <p:spPr>
            <a:xfrm>
              <a:off x="3448813" y="2673928"/>
              <a:ext cx="650151" cy="29686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Train 5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0C001853-60FC-16CC-CE55-FC6AF33F0A7B}"/>
                </a:ext>
              </a:extLst>
            </p:cNvPr>
            <p:cNvSpPr/>
            <p:nvPr/>
          </p:nvSpPr>
          <p:spPr>
            <a:xfrm>
              <a:off x="4871868" y="2683822"/>
              <a:ext cx="729331" cy="29686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/>
                <a:t>Train 200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A7015D7-9C3E-41C4-6BCE-E5CF9680CDA9}"/>
                </a:ext>
              </a:extLst>
            </p:cNvPr>
            <p:cNvCxnSpPr>
              <a:cxnSpLocks/>
            </p:cNvCxnSpPr>
            <p:nvPr/>
          </p:nvCxnSpPr>
          <p:spPr>
            <a:xfrm>
              <a:off x="459191" y="3162998"/>
              <a:ext cx="5177637" cy="0"/>
            </a:xfrm>
            <a:prstGeom prst="line">
              <a:avLst/>
            </a:prstGeom>
            <a:ln w="1905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DB3B87A-7889-9FEC-DEE5-2C8622529DC4}"/>
                </a:ext>
              </a:extLst>
            </p:cNvPr>
            <p:cNvCxnSpPr>
              <a:cxnSpLocks/>
            </p:cNvCxnSpPr>
            <p:nvPr/>
          </p:nvCxnSpPr>
          <p:spPr>
            <a:xfrm>
              <a:off x="4237515" y="2848098"/>
              <a:ext cx="522515" cy="0"/>
            </a:xfrm>
            <a:prstGeom prst="line">
              <a:avLst/>
            </a:prstGeom>
            <a:ln w="19050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AC5B9E7-DE91-257D-2422-C961982D0449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4" y="3802290"/>
              <a:ext cx="5196429" cy="0"/>
            </a:xfrm>
            <a:prstGeom prst="line">
              <a:avLst/>
            </a:prstGeom>
            <a:ln w="1905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BA5FF9D-A572-9B69-673A-D96855549019}"/>
                </a:ext>
              </a:extLst>
            </p:cNvPr>
            <p:cNvSpPr/>
            <p:nvPr/>
          </p:nvSpPr>
          <p:spPr>
            <a:xfrm>
              <a:off x="462168" y="3285503"/>
              <a:ext cx="650151" cy="372073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Model 1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F5A7FDA6-5645-2445-6453-F87F4EDB8F20}"/>
                </a:ext>
              </a:extLst>
            </p:cNvPr>
            <p:cNvSpPr/>
            <p:nvPr/>
          </p:nvSpPr>
          <p:spPr>
            <a:xfrm>
              <a:off x="1232085" y="3283526"/>
              <a:ext cx="650151" cy="372073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Model 2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30557B17-236C-77D4-98DE-41D504587559}"/>
                </a:ext>
              </a:extLst>
            </p:cNvPr>
            <p:cNvSpPr/>
            <p:nvPr/>
          </p:nvSpPr>
          <p:spPr>
            <a:xfrm>
              <a:off x="2013876" y="3293420"/>
              <a:ext cx="650151" cy="372073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Model 3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6BAAA499-3D13-4669-9EE7-32730CD4D5BC}"/>
                </a:ext>
              </a:extLst>
            </p:cNvPr>
            <p:cNvSpPr/>
            <p:nvPr/>
          </p:nvSpPr>
          <p:spPr>
            <a:xfrm>
              <a:off x="2760044" y="3279567"/>
              <a:ext cx="650151" cy="372073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Model 4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8B2EF5A8-2828-A18B-2D6C-FC46F9578F77}"/>
                </a:ext>
              </a:extLst>
            </p:cNvPr>
            <p:cNvSpPr/>
            <p:nvPr/>
          </p:nvSpPr>
          <p:spPr>
            <a:xfrm>
              <a:off x="3470581" y="3277586"/>
              <a:ext cx="650151" cy="372073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Model 5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6B8FE7DE-2690-46A7-658D-5C163B137412}"/>
                </a:ext>
              </a:extLst>
            </p:cNvPr>
            <p:cNvSpPr/>
            <p:nvPr/>
          </p:nvSpPr>
          <p:spPr>
            <a:xfrm>
              <a:off x="4893636" y="3287480"/>
              <a:ext cx="729331" cy="372073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/>
                <a:t>Model 200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4FEE907-DD05-D8F0-0361-6DB6E0183310}"/>
                </a:ext>
              </a:extLst>
            </p:cNvPr>
            <p:cNvCxnSpPr>
              <a:cxnSpLocks/>
            </p:cNvCxnSpPr>
            <p:nvPr/>
          </p:nvCxnSpPr>
          <p:spPr>
            <a:xfrm>
              <a:off x="4259283" y="3499257"/>
              <a:ext cx="522515" cy="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EDE02857-6285-D3A7-BE92-791536336D45}"/>
                </a:ext>
              </a:extLst>
            </p:cNvPr>
            <p:cNvSpPr/>
            <p:nvPr/>
          </p:nvSpPr>
          <p:spPr>
            <a:xfrm>
              <a:off x="623260" y="2344650"/>
              <a:ext cx="277084" cy="223531"/>
            </a:xfrm>
            <a:prstGeom prst="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8D6374F3-C486-4D26-32D4-5434AA661995}"/>
                </a:ext>
              </a:extLst>
            </p:cNvPr>
            <p:cNvSpPr/>
            <p:nvPr/>
          </p:nvSpPr>
          <p:spPr>
            <a:xfrm>
              <a:off x="1393966" y="2348327"/>
              <a:ext cx="277084" cy="223531"/>
            </a:xfrm>
            <a:prstGeom prst="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E1EA3148-C512-F99F-33C8-3E65D9A869CB}"/>
                </a:ext>
              </a:extLst>
            </p:cNvPr>
            <p:cNvSpPr/>
            <p:nvPr/>
          </p:nvSpPr>
          <p:spPr>
            <a:xfrm>
              <a:off x="2208217" y="2352003"/>
              <a:ext cx="277084" cy="223531"/>
            </a:xfrm>
            <a:prstGeom prst="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90A30296-FE49-63D8-C07D-6123AFFF7443}"/>
                </a:ext>
              </a:extLst>
            </p:cNvPr>
            <p:cNvSpPr/>
            <p:nvPr/>
          </p:nvSpPr>
          <p:spPr>
            <a:xfrm>
              <a:off x="2952796" y="2355680"/>
              <a:ext cx="277084" cy="223531"/>
            </a:xfrm>
            <a:prstGeom prst="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F48E4A03-3D5C-531A-F955-39060CA01A02}"/>
                </a:ext>
              </a:extLst>
            </p:cNvPr>
            <p:cNvSpPr/>
            <p:nvPr/>
          </p:nvSpPr>
          <p:spPr>
            <a:xfrm>
              <a:off x="3671248" y="2359356"/>
              <a:ext cx="277084" cy="223531"/>
            </a:xfrm>
            <a:prstGeom prst="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" name="Down Arrow 21">
              <a:extLst>
                <a:ext uri="{FF2B5EF4-FFF2-40B4-BE49-F238E27FC236}">
                  <a16:creationId xmlns:a16="http://schemas.microsoft.com/office/drawing/2014/main" id="{E1CE6A73-CB88-D3FD-B070-B4FE15893194}"/>
                </a:ext>
              </a:extLst>
            </p:cNvPr>
            <p:cNvSpPr/>
            <p:nvPr/>
          </p:nvSpPr>
          <p:spPr>
            <a:xfrm>
              <a:off x="5095101" y="2370384"/>
              <a:ext cx="277084" cy="223531"/>
            </a:xfrm>
            <a:prstGeom prst="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691BCE-561E-49D3-DF1F-DDEE37099EEA}"/>
              </a:ext>
            </a:extLst>
          </p:cNvPr>
          <p:cNvCxnSpPr>
            <a:cxnSpLocks/>
          </p:cNvCxnSpPr>
          <p:nvPr/>
        </p:nvCxnSpPr>
        <p:spPr>
          <a:xfrm flipH="1" flipV="1">
            <a:off x="5616046" y="3851387"/>
            <a:ext cx="4532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9D83BE6C-6829-5405-5F43-5CBFD7706ABE}"/>
              </a:ext>
            </a:extLst>
          </p:cNvPr>
          <p:cNvSpPr/>
          <p:nvPr/>
        </p:nvSpPr>
        <p:spPr>
          <a:xfrm>
            <a:off x="6054434" y="937161"/>
            <a:ext cx="2926280" cy="5602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sz="1050" dirty="0"/>
              <a:t>Stage </a:t>
            </a:r>
            <a:r>
              <a:rPr lang="en-DE" sz="1050"/>
              <a:t>1:</a:t>
            </a:r>
            <a:r>
              <a:rPr lang="de-DE" sz="1050" dirty="0"/>
              <a:t> </a:t>
            </a:r>
            <a:r>
              <a:rPr lang="de-DE" sz="1050" dirty="0" err="1"/>
              <a:t>Pretrain</a:t>
            </a:r>
            <a:r>
              <a:rPr lang="de-DE" sz="1050" dirty="0"/>
              <a:t> </a:t>
            </a:r>
            <a:r>
              <a:rPr lang="de-DE" sz="1050" dirty="0" err="1"/>
              <a:t>model</a:t>
            </a:r>
            <a:r>
              <a:rPr lang="de-DE" sz="1050" dirty="0"/>
              <a:t> </a:t>
            </a:r>
            <a:r>
              <a:rPr lang="en-US" sz="1050" dirty="0" err="1"/>
              <a:t>BERTweet</a:t>
            </a:r>
            <a:r>
              <a:rPr lang="en-US" sz="1050" dirty="0"/>
              <a:t> was trained on </a:t>
            </a:r>
            <a:r>
              <a:rPr lang="en-US" sz="1050" b="1" dirty="0"/>
              <a:t>850 million English tweets</a:t>
            </a:r>
            <a:r>
              <a:rPr lang="en-US" sz="1050" dirty="0"/>
              <a:t> collected from January 2013 to August 2019.</a:t>
            </a:r>
            <a:endParaRPr lang="en-DE" sz="105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CA2FBB-F9A4-4AD1-F4FF-E08A464CA949}"/>
              </a:ext>
            </a:extLst>
          </p:cNvPr>
          <p:cNvSpPr/>
          <p:nvPr/>
        </p:nvSpPr>
        <p:spPr>
          <a:xfrm>
            <a:off x="6054434" y="1960835"/>
            <a:ext cx="2801565" cy="5602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sz="1100" dirty="0"/>
              <a:t>Stage 2: Preprocess data from all 200 different weekly tweets sep</a:t>
            </a:r>
            <a:r>
              <a:rPr lang="en-GB" sz="1100" dirty="0"/>
              <a:t>a</a:t>
            </a:r>
            <a:r>
              <a:rPr lang="en-DE" sz="1100" dirty="0"/>
              <a:t>rately.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7A1AB9-E8C7-661B-88E4-82A80D9E5E36}"/>
              </a:ext>
            </a:extLst>
          </p:cNvPr>
          <p:cNvSpPr/>
          <p:nvPr/>
        </p:nvSpPr>
        <p:spPr>
          <a:xfrm>
            <a:off x="6062357" y="2806827"/>
            <a:ext cx="2801565" cy="5602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sz="1100" dirty="0"/>
              <a:t>Stage 3: Train all </a:t>
            </a:r>
            <a:r>
              <a:rPr lang="en-DE" sz="1100"/>
              <a:t>200 fresh model, </a:t>
            </a:r>
            <a:r>
              <a:rPr lang="en-DE" sz="1100" dirty="0"/>
              <a:t>each with different weekly data.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D92BBE-2011-D309-0005-19DA9FE226B5}"/>
              </a:ext>
            </a:extLst>
          </p:cNvPr>
          <p:cNvSpPr/>
          <p:nvPr/>
        </p:nvSpPr>
        <p:spPr>
          <a:xfrm>
            <a:off x="6062357" y="3533780"/>
            <a:ext cx="2801565" cy="5602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sz="1100" dirty="0"/>
              <a:t>Stage 4</a:t>
            </a:r>
            <a:r>
              <a:rPr lang="en-DE" sz="1100"/>
              <a:t>: The </a:t>
            </a:r>
            <a:r>
              <a:rPr lang="de-DE" sz="1100" dirty="0"/>
              <a:t>Model </a:t>
            </a:r>
            <a:r>
              <a:rPr lang="de-DE" sz="1100" dirty="0" err="1"/>
              <a:t>has</a:t>
            </a:r>
            <a:r>
              <a:rPr lang="de-DE" sz="1100" dirty="0"/>
              <a:t> </a:t>
            </a:r>
            <a:r>
              <a:rPr lang="de-DE" sz="1100" dirty="0" err="1"/>
              <a:t>been</a:t>
            </a:r>
            <a:r>
              <a:rPr lang="de-DE" sz="1100" dirty="0"/>
              <a:t> </a:t>
            </a:r>
            <a:r>
              <a:rPr lang="de-DE" sz="1100" dirty="0" err="1"/>
              <a:t>saved</a:t>
            </a:r>
            <a:r>
              <a:rPr lang="de-DE" sz="1100" dirty="0"/>
              <a:t> on </a:t>
            </a:r>
            <a:r>
              <a:rPr lang="de-DE" sz="1100" b="1" dirty="0" err="1"/>
              <a:t>every</a:t>
            </a:r>
            <a:r>
              <a:rPr lang="de-DE" sz="1100" b="1" dirty="0"/>
              <a:t> </a:t>
            </a:r>
            <a:r>
              <a:rPr lang="de-DE" sz="1100" b="1" dirty="0" err="1"/>
              <a:t>epoch</a:t>
            </a:r>
            <a:r>
              <a:rPr lang="de-DE" sz="1100" b="1" dirty="0"/>
              <a:t> </a:t>
            </a:r>
            <a:r>
              <a:rPr lang="de-DE" sz="1100" dirty="0" err="1"/>
              <a:t>to</a:t>
            </a:r>
            <a:r>
              <a:rPr lang="de-DE" sz="1100" dirty="0"/>
              <a:t> </a:t>
            </a:r>
            <a:r>
              <a:rPr lang="de-DE" sz="1100" dirty="0" err="1"/>
              <a:t>compare</a:t>
            </a:r>
            <a:r>
              <a:rPr lang="de-DE" sz="1100" dirty="0"/>
              <a:t> 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2352714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C85218-E578-5AA6-D785-43B59B180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Extracting  Result (</a:t>
            </a:r>
            <a:r>
              <a:rPr lang="en-US" dirty="0"/>
              <a:t>How can we make it robust)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AA9ABA-F559-FC77-D035-152883F2B69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88000" y="926826"/>
            <a:ext cx="7976434" cy="770692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buNone/>
            </a:pPr>
            <a:r>
              <a:rPr lang="en-US" sz="1400" dirty="0">
                <a:latin typeface="+mn-lt"/>
                <a:cs typeface="Aharoni" panose="02010803020104030203" pitchFamily="2" charset="-79"/>
              </a:rPr>
              <a:t>The result from the single query is </a:t>
            </a:r>
            <a:r>
              <a:rPr lang="en-US" sz="1400" b="1" dirty="0">
                <a:latin typeface="+mn-lt"/>
                <a:cs typeface="Aharoni" panose="02010803020104030203" pitchFamily="2" charset="-79"/>
              </a:rPr>
              <a:t>heavily dependent on the query</a:t>
            </a:r>
            <a:r>
              <a:rPr lang="en-US" sz="1400" dirty="0">
                <a:latin typeface="+mn-lt"/>
                <a:cs typeface="Aharoni" panose="02010803020104030203" pitchFamily="2" charset="-79"/>
              </a:rPr>
              <a:t>. A simple change in the question can change the result dramatically.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435CA6-1A3F-244F-942C-A677E8AB4B02}"/>
              </a:ext>
            </a:extLst>
          </p:cNvPr>
          <p:cNvSpPr txBox="1"/>
          <p:nvPr/>
        </p:nvSpPr>
        <p:spPr bwMode="auto">
          <a:xfrm>
            <a:off x="2703318" y="4161157"/>
            <a:ext cx="373736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cs typeface="Aharoni" panose="02010803020104030203" pitchFamily="2" charset="-79"/>
              </a:rPr>
              <a:t>Run the same </a:t>
            </a:r>
            <a:r>
              <a:rPr lang="en-US" sz="1200" b="1" dirty="0">
                <a:cs typeface="Aharoni" panose="02010803020104030203" pitchFamily="2" charset="-79"/>
              </a:rPr>
              <a:t>question multiple times</a:t>
            </a:r>
            <a:r>
              <a:rPr lang="en-US" sz="1200" dirty="0">
                <a:cs typeface="Aharoni" panose="02010803020104030203" pitchFamily="2" charset="-79"/>
              </a:rPr>
              <a:t>, with different writing styles and get the average results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18624A-20E2-7BEE-C3FC-479977E98065}"/>
              </a:ext>
            </a:extLst>
          </p:cNvPr>
          <p:cNvGrpSpPr/>
          <p:nvPr/>
        </p:nvGrpSpPr>
        <p:grpSpPr>
          <a:xfrm>
            <a:off x="200294" y="1602798"/>
            <a:ext cx="5791203" cy="2180071"/>
            <a:chOff x="121917" y="1929683"/>
            <a:chExt cx="7227738" cy="1994192"/>
          </a:xfrm>
        </p:grpSpPr>
        <p:pic>
          <p:nvPicPr>
            <p:cNvPr id="3074" name="Picture 2" descr="r - Plotting the Average Line of multiple lines - Stack Overflow">
              <a:extLst>
                <a:ext uri="{FF2B5EF4-FFF2-40B4-BE49-F238E27FC236}">
                  <a16:creationId xmlns:a16="http://schemas.microsoft.com/office/drawing/2014/main" id="{AA71D92F-838F-12E4-A730-510EDAD13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0724" y="2115732"/>
              <a:ext cx="2558931" cy="164416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65CD1D-1A1B-8C14-3AA0-86478BC5BC42}"/>
                </a:ext>
              </a:extLst>
            </p:cNvPr>
            <p:cNvSpPr txBox="1"/>
            <p:nvPr/>
          </p:nvSpPr>
          <p:spPr bwMode="auto">
            <a:xfrm>
              <a:off x="121921" y="2964510"/>
              <a:ext cx="2558931" cy="45037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50" dirty="0"/>
                <a:t>Today, the season is &lt;mask&gt;.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75779B-8D8E-E8A8-F192-D001D97CE063}"/>
                </a:ext>
              </a:extLst>
            </p:cNvPr>
            <p:cNvSpPr txBox="1"/>
            <p:nvPr/>
          </p:nvSpPr>
          <p:spPr bwMode="auto">
            <a:xfrm>
              <a:off x="121917" y="1929683"/>
              <a:ext cx="2558930" cy="442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50" dirty="0"/>
                <a:t>The season we are in currently is </a:t>
              </a:r>
              <a:r>
                <a:rPr lang="en-US" sz="1100" dirty="0"/>
                <a:t>&lt;mask&gt;.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9F71C4-FD79-3A7A-FF39-57F248EE71B0}"/>
                </a:ext>
              </a:extLst>
            </p:cNvPr>
            <p:cNvSpPr txBox="1"/>
            <p:nvPr/>
          </p:nvSpPr>
          <p:spPr bwMode="auto">
            <a:xfrm>
              <a:off x="121920" y="2459861"/>
              <a:ext cx="2558931" cy="45037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50" dirty="0"/>
                <a:t>This time of year is considered &lt;mask&gt;.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ACA1D-AA4C-09A6-6910-F05D0ADE0BB8}"/>
                </a:ext>
              </a:extLst>
            </p:cNvPr>
            <p:cNvSpPr txBox="1"/>
            <p:nvPr/>
          </p:nvSpPr>
          <p:spPr bwMode="auto">
            <a:xfrm>
              <a:off x="121921" y="3473504"/>
              <a:ext cx="2558931" cy="45037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50" dirty="0"/>
                <a:t>The current season is &lt;mask&gt;.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4CA5FC-8F3B-876B-EADE-60F3291829BC}"/>
                </a:ext>
              </a:extLst>
            </p:cNvPr>
            <p:cNvSpPr txBox="1"/>
            <p:nvPr/>
          </p:nvSpPr>
          <p:spPr bwMode="auto">
            <a:xfrm>
              <a:off x="3115405" y="2154868"/>
              <a:ext cx="1240765" cy="4342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50" dirty="0"/>
                <a:t>Single Question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D6979A-D044-6869-17BB-6E57DC4B67AF}"/>
                </a:ext>
              </a:extLst>
            </p:cNvPr>
            <p:cNvSpPr txBox="1"/>
            <p:nvPr/>
          </p:nvSpPr>
          <p:spPr bwMode="auto">
            <a:xfrm>
              <a:off x="3115408" y="2814916"/>
              <a:ext cx="1240765" cy="2734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50" dirty="0"/>
                <a:t>Mean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676517-5862-C8A0-F7C1-9748732B1F37}"/>
                </a:ext>
              </a:extLst>
            </p:cNvPr>
            <p:cNvSpPr txBox="1"/>
            <p:nvPr/>
          </p:nvSpPr>
          <p:spPr bwMode="auto">
            <a:xfrm>
              <a:off x="3115410" y="3277399"/>
              <a:ext cx="1240764" cy="2734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50" dirty="0"/>
                <a:t>Median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B1152ADD-6061-B760-1FFA-1843B57FC8DE}"/>
                </a:ext>
              </a:extLst>
            </p:cNvPr>
            <p:cNvSpPr/>
            <p:nvPr/>
          </p:nvSpPr>
          <p:spPr>
            <a:xfrm rot="10800000">
              <a:off x="4356170" y="2304904"/>
              <a:ext cx="436044" cy="1293462"/>
            </a:xfrm>
            <a:prstGeom prst="rightBrace">
              <a:avLst>
                <a:gd name="adj1" fmla="val 8333"/>
                <a:gd name="adj2" fmla="val 50673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67731FDA-7C0D-6F67-0DE2-FD21748E48ED}"/>
                </a:ext>
              </a:extLst>
            </p:cNvPr>
            <p:cNvSpPr/>
            <p:nvPr/>
          </p:nvSpPr>
          <p:spPr>
            <a:xfrm>
              <a:off x="2679361" y="2145127"/>
              <a:ext cx="436044" cy="1585375"/>
            </a:xfrm>
            <a:prstGeom prst="rightBrace">
              <a:avLst>
                <a:gd name="adj1" fmla="val 8333"/>
                <a:gd name="adj2" fmla="val 50673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BFA5406-A794-FC2D-5AFE-315A5C72A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838804"/>
              </p:ext>
            </p:extLst>
          </p:nvPr>
        </p:nvGraphicFramePr>
        <p:xfrm>
          <a:off x="6224804" y="1936229"/>
          <a:ext cx="2817597" cy="1558209"/>
        </p:xfrm>
        <a:graphic>
          <a:graphicData uri="http://schemas.openxmlformats.org/drawingml/2006/table">
            <a:tbl>
              <a:tblPr/>
              <a:tblGrid>
                <a:gridCol w="582396">
                  <a:extLst>
                    <a:ext uri="{9D8B030D-6E8A-4147-A177-3AD203B41FA5}">
                      <a16:colId xmlns:a16="http://schemas.microsoft.com/office/drawing/2014/main" val="480791280"/>
                    </a:ext>
                  </a:extLst>
                </a:gridCol>
                <a:gridCol w="383822">
                  <a:extLst>
                    <a:ext uri="{9D8B030D-6E8A-4147-A177-3AD203B41FA5}">
                      <a16:colId xmlns:a16="http://schemas.microsoft.com/office/drawing/2014/main" val="2753711129"/>
                    </a:ext>
                  </a:extLst>
                </a:gridCol>
                <a:gridCol w="391057">
                  <a:extLst>
                    <a:ext uri="{9D8B030D-6E8A-4147-A177-3AD203B41FA5}">
                      <a16:colId xmlns:a16="http://schemas.microsoft.com/office/drawing/2014/main" val="2114273129"/>
                    </a:ext>
                  </a:extLst>
                </a:gridCol>
                <a:gridCol w="363322">
                  <a:extLst>
                    <a:ext uri="{9D8B030D-6E8A-4147-A177-3AD203B41FA5}">
                      <a16:colId xmlns:a16="http://schemas.microsoft.com/office/drawing/2014/main" val="4255006145"/>
                    </a:ext>
                  </a:extLst>
                </a:gridCol>
                <a:gridCol w="514707">
                  <a:extLst>
                    <a:ext uri="{9D8B030D-6E8A-4147-A177-3AD203B41FA5}">
                      <a16:colId xmlns:a16="http://schemas.microsoft.com/office/drawing/2014/main" val="1114363479"/>
                    </a:ext>
                  </a:extLst>
                </a:gridCol>
                <a:gridCol w="582293">
                  <a:extLst>
                    <a:ext uri="{9D8B030D-6E8A-4147-A177-3AD203B41FA5}">
                      <a16:colId xmlns:a16="http://schemas.microsoft.com/office/drawing/2014/main" val="1881565489"/>
                    </a:ext>
                  </a:extLst>
                </a:gridCol>
              </a:tblGrid>
              <a:tr h="416025">
                <a:tc>
                  <a:txBody>
                    <a:bodyPr/>
                    <a:lstStyle/>
                    <a:p>
                      <a:pPr algn="r" fontAlgn="t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Q 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Q 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Q 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Q 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Mean / Median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82254"/>
                  </a:ext>
                </a:extLst>
              </a:tr>
              <a:tr h="2652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Happy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723938"/>
                  </a:ext>
                </a:extLst>
              </a:tr>
              <a:tr h="2652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175901"/>
                  </a:ext>
                </a:extLst>
              </a:tr>
              <a:tr h="2652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Joy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641003"/>
                  </a:ext>
                </a:extLst>
              </a:tr>
              <a:tr h="2652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Scared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6048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400774"/>
      </p:ext>
    </p:extLst>
  </p:cSld>
  <p:clrMapOvr>
    <a:masterClrMapping/>
  </p:clrMapOvr>
</p:sld>
</file>

<file path=ppt/theme/theme1.xml><?xml version="1.0" encoding="utf-8"?>
<a:theme xmlns:a="http://schemas.openxmlformats.org/drawingml/2006/main" name="1_Präsentation_Master_RWTH_Verwaltung">
  <a:themeElements>
    <a:clrScheme name="Uni Mannheim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 bwMode="auto">
        <a:prstGeom prst="rect">
          <a:avLst/>
        </a:prstGeom>
        <a:noFill/>
      </a:spPr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3A8F0FB43824B4D9079E28E1308B597" ma:contentTypeVersion="3" ma:contentTypeDescription="Ein neues Dokument erstellen." ma:contentTypeScope="" ma:versionID="a9273635da886550348bc86cf1035cb2">
  <xsd:schema xmlns:xsd="http://www.w3.org/2001/XMLSchema" xmlns:xs="http://www.w3.org/2001/XMLSchema" xmlns:p="http://schemas.microsoft.com/office/2006/metadata/properties" xmlns:ns2="141e7d44-5431-4ed7-93ef-5c8f3e7f0fe2" targetNamespace="http://schemas.microsoft.com/office/2006/metadata/properties" ma:root="true" ma:fieldsID="e503e4604765ebdd8ff8d97c3365d424" ns2:_="">
    <xsd:import namespace="141e7d44-5431-4ed7-93ef-5c8f3e7f0f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1e7d44-5431-4ed7-93ef-5c8f3e7f0f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E33117-11D5-4033-9DEC-D6D397FAFA97}">
  <ds:schemaRefs>
    <ds:schemaRef ds:uri="141e7d44-5431-4ed7-93ef-5c8f3e7f0fe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0FFA5AA-104B-49D8-A9DB-88F780EA7B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5F22B3-743B-4A72-81BD-10BDA7531757}">
  <ds:schemaRefs>
    <ds:schemaRef ds:uri="http://schemas.microsoft.com/office/infopath/2007/PartnerControls"/>
    <ds:schemaRef ds:uri="http://www.w3.org/XML/1998/namespace"/>
    <ds:schemaRef ds:uri="http://purl.org/dc/elements/1.1/"/>
    <ds:schemaRef ds:uri="141e7d44-5431-4ed7-93ef-5c8f3e7f0fe2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14591</TotalTime>
  <Words>2807</Words>
  <Application>Microsoft Macintosh PowerPoint</Application>
  <PresentationFormat>On-screen Show (16:10)</PresentationFormat>
  <Paragraphs>451</Paragraphs>
  <Slides>46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__Inter_f50a95</vt:lpstr>
      <vt:lpstr>Aharoni</vt:lpstr>
      <vt:lpstr>Aptos</vt:lpstr>
      <vt:lpstr>Arial</vt:lpstr>
      <vt:lpstr>Calibri</vt:lpstr>
      <vt:lpstr>Cambria Math</vt:lpstr>
      <vt:lpstr>Helvetica</vt:lpstr>
      <vt:lpstr>Symbol</vt:lpstr>
      <vt:lpstr>Wingdings</vt:lpstr>
      <vt:lpstr>1_Präsentation_Master_RWTH_Verwaltung</vt:lpstr>
      <vt:lpstr>Final Presentation</vt:lpstr>
      <vt:lpstr>Agenda</vt:lpstr>
      <vt:lpstr>Motivation</vt:lpstr>
      <vt:lpstr>Can we use LMs and user-generated data as a alternative</vt:lpstr>
      <vt:lpstr>Related work</vt:lpstr>
      <vt:lpstr>Research Questions: </vt:lpstr>
      <vt:lpstr>Workplan</vt:lpstr>
      <vt:lpstr>Training Models</vt:lpstr>
      <vt:lpstr>Extracting  Result (How can we make it robust)</vt:lpstr>
      <vt:lpstr>Data</vt:lpstr>
      <vt:lpstr>Survey Question (Gold standard)</vt:lpstr>
      <vt:lpstr>Can it detect the change in people's opinion change?</vt:lpstr>
      <vt:lpstr>Can it detect the change in people's opinion change?</vt:lpstr>
      <vt:lpstr>Comparing the base model with the trained model</vt:lpstr>
      <vt:lpstr>Bertweet FT vs . Baseline 1</vt:lpstr>
      <vt:lpstr>Bertweet FT vs . Baseline 1</vt:lpstr>
      <vt:lpstr>Bertweet FT vs . Baseline 1</vt:lpstr>
      <vt:lpstr> what is the best approach to do it? </vt:lpstr>
      <vt:lpstr>What if there is a temporal shift</vt:lpstr>
      <vt:lpstr>What if there is a temporal shift</vt:lpstr>
      <vt:lpstr>Similarity base approach</vt:lpstr>
      <vt:lpstr>Which similarity matrices should we use?</vt:lpstr>
      <vt:lpstr>Similarity base on Cosine Similarity</vt:lpstr>
      <vt:lpstr>Why Cosine Similarity Can Be Misleading</vt:lpstr>
      <vt:lpstr>PANAS-X (Watson &amp; Clark, 1994)</vt:lpstr>
      <vt:lpstr>PANAS-X</vt:lpstr>
      <vt:lpstr>PANAS-X</vt:lpstr>
      <vt:lpstr>Problem with PANAS-X</vt:lpstr>
      <vt:lpstr>Similarity base on WordNet (Kilgarriff &amp; Fellbaum, 2000)</vt:lpstr>
      <vt:lpstr>Similarity base on WordNet</vt:lpstr>
      <vt:lpstr>Can this approach outperform existing methods? </vt:lpstr>
      <vt:lpstr>Bertweet FT vs . Baseline 2</vt:lpstr>
      <vt:lpstr>Compare with Base Model 2 Dictionary base methods</vt:lpstr>
      <vt:lpstr>Bertweet FT vs . Baseline 2</vt:lpstr>
      <vt:lpstr>Bertweet FT vs . Baseline 2</vt:lpstr>
      <vt:lpstr>Bertweet FT vs . Baseline 2</vt:lpstr>
      <vt:lpstr>Bertweet FT vs . Baseline 2</vt:lpstr>
      <vt:lpstr>Emotion macroscope - RoBERTa (García et al., 2021)</vt:lpstr>
      <vt:lpstr>Bertweet FT vs . Baseline 3</vt:lpstr>
      <vt:lpstr>Bertweet FT vs . Baseline 3</vt:lpstr>
      <vt:lpstr>Bertweet FT vs . Baseline 3</vt:lpstr>
      <vt:lpstr>Bertweet FT vs . Baseline 3</vt:lpstr>
      <vt:lpstr>Bertweet FT vs . Baseline 3</vt:lpstr>
      <vt:lpstr>Conclusion</vt:lpstr>
      <vt:lpstr>PowerPoint Presentation</vt:lpstr>
      <vt:lpstr>Reference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Albert-László Barabási</dc:creator>
  <cp:keywords/>
  <dc:description/>
  <cp:lastModifiedBy>MD Touhidul Islam</cp:lastModifiedBy>
  <cp:revision>15</cp:revision>
  <cp:lastPrinted>2024-12-05T11:05:59Z</cp:lastPrinted>
  <dcterms:created xsi:type="dcterms:W3CDTF">2013-06-03T05:58:59Z</dcterms:created>
  <dcterms:modified xsi:type="dcterms:W3CDTF">2025-02-18T12:25:40Z</dcterms:modified>
  <cp:category/>
  <dc:identifier/>
  <cp:contentStatus/>
  <dc:languag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0x010100C3A8F0FB43824B4D9079E28E1308B597</vt:lpwstr>
  </property>
</Properties>
</file>